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7"/>
  </p:notesMasterIdLst>
  <p:sldIdLst>
    <p:sldId id="267" r:id="rId2"/>
    <p:sldId id="316" r:id="rId3"/>
    <p:sldId id="269" r:id="rId4"/>
    <p:sldId id="268" r:id="rId5"/>
    <p:sldId id="270" r:id="rId6"/>
    <p:sldId id="271" r:id="rId7"/>
    <p:sldId id="259" r:id="rId8"/>
    <p:sldId id="260" r:id="rId9"/>
    <p:sldId id="273" r:id="rId10"/>
    <p:sldId id="276" r:id="rId11"/>
    <p:sldId id="274" r:id="rId12"/>
    <p:sldId id="277" r:id="rId13"/>
    <p:sldId id="279" r:id="rId14"/>
    <p:sldId id="280" r:id="rId15"/>
    <p:sldId id="281" r:id="rId16"/>
    <p:sldId id="264" r:id="rId17"/>
    <p:sldId id="265" r:id="rId18"/>
    <p:sldId id="290" r:id="rId19"/>
    <p:sldId id="291" r:id="rId20"/>
    <p:sldId id="266" r:id="rId21"/>
    <p:sldId id="282" r:id="rId22"/>
    <p:sldId id="283" r:id="rId23"/>
    <p:sldId id="284" r:id="rId24"/>
    <p:sldId id="285" r:id="rId25"/>
    <p:sldId id="287" r:id="rId26"/>
    <p:sldId id="294" r:id="rId27"/>
    <p:sldId id="297" r:id="rId28"/>
    <p:sldId id="298" r:id="rId29"/>
    <p:sldId id="303" r:id="rId30"/>
    <p:sldId id="317" r:id="rId31"/>
    <p:sldId id="305" r:id="rId32"/>
    <p:sldId id="309" r:id="rId33"/>
    <p:sldId id="304" r:id="rId34"/>
    <p:sldId id="307" r:id="rId35"/>
    <p:sldId id="308" r:id="rId36"/>
    <p:sldId id="310" r:id="rId37"/>
    <p:sldId id="311" r:id="rId38"/>
    <p:sldId id="312" r:id="rId39"/>
    <p:sldId id="313" r:id="rId40"/>
    <p:sldId id="314" r:id="rId41"/>
    <p:sldId id="315" r:id="rId42"/>
    <p:sldId id="319" r:id="rId43"/>
    <p:sldId id="320" r:id="rId44"/>
    <p:sldId id="321" r:id="rId45"/>
    <p:sldId id="32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C2D0D-FB98-476E-A874-57B18801E502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0FA81-F974-4ECC-A5D2-35DF7AEAF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in survival by 20-60%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0FA81-F974-4ECC-A5D2-35DF7AEAFA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Krebs</a:t>
            </a:r>
            <a:r>
              <a:rPr lang="en-US" baseline="0" dirty="0" smtClean="0"/>
              <a:t>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0FA81-F974-4ECC-A5D2-35DF7AEAFAC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Disproportionate</a:t>
            </a:r>
            <a:r>
              <a:rPr lang="en-US" baseline="0" dirty="0" smtClean="0"/>
              <a:t> clotting factors lost in hemorrhage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0FA81-F974-4ECC-A5D2-35DF7AEAFAC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DC6D6-C1EB-4416-99DE-2D4EA2B10EDD}" type="slidenum">
              <a:rPr lang="en-US"/>
              <a:pPr/>
              <a:t>42</a:t>
            </a:fld>
            <a:endParaRPr lang="en-US"/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699" rIns="91400" bIns="45699" anchor="b"/>
          <a:lstStyle/>
          <a:p>
            <a:pPr algn="r" defTabSz="912813"/>
            <a:fld id="{B983398F-630F-4E17-A9C7-401B428D9C17}" type="slidenum">
              <a:rPr lang="en-US" sz="1200"/>
              <a:pPr algn="r" defTabSz="912813"/>
              <a:t>42</a:t>
            </a:fld>
            <a:endParaRPr lang="en-US" sz="12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2000" cy="3429000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 lIns="91400" tIns="45699" rIns="91400" bIns="4569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B0433-F06E-4182-BFC0-9D49AF935785}" type="slidenum">
              <a:rPr lang="en-US"/>
              <a:pPr/>
              <a:t>43</a:t>
            </a:fld>
            <a:endParaRPr lang="en-US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699" rIns="91400" bIns="45699" anchor="b"/>
          <a:lstStyle/>
          <a:p>
            <a:pPr algn="r" defTabSz="912813"/>
            <a:fld id="{CFCBE22B-A13E-4126-8291-FAAA6FD58708}" type="slidenum">
              <a:rPr lang="en-US" sz="1200"/>
              <a:pPr algn="r" defTabSz="912813"/>
              <a:t>43</a:t>
            </a:fld>
            <a:endParaRPr lang="en-US" sz="120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450850"/>
            <a:ext cx="4572000" cy="3429000"/>
          </a:xfrm>
          <a:ln w="12700" cap="flat">
            <a:solidFill>
              <a:schemeClr val="tx1"/>
            </a:solidFill>
          </a:ln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4141788"/>
            <a:ext cx="5219700" cy="4367212"/>
          </a:xfrm>
          <a:noFill/>
          <a:ln/>
        </p:spPr>
        <p:txBody>
          <a:bodyPr lIns="90378" tIns="44400" rIns="90378" bIns="44400"/>
          <a:lstStyle/>
          <a:p>
            <a:pPr defTabSz="915988"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3D910-5532-487D-A1B9-2E1187798472}" type="slidenum">
              <a:rPr lang="en-US"/>
              <a:pPr/>
              <a:t>44</a:t>
            </a:fld>
            <a:endParaRPr 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699" rIns="91400" bIns="45699" anchor="b"/>
          <a:lstStyle/>
          <a:p>
            <a:pPr algn="r" defTabSz="912813"/>
            <a:fld id="{6E35EFCC-7E83-49D5-B41D-428A423B10CE}" type="slidenum">
              <a:rPr lang="en-US" sz="1200"/>
              <a:pPr algn="r" defTabSz="912813"/>
              <a:t>44</a:t>
            </a:fld>
            <a:endParaRPr lang="en-US" sz="12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450850"/>
            <a:ext cx="4572000" cy="3429000"/>
          </a:xfrm>
          <a:ln w="12700" cap="flat">
            <a:solidFill>
              <a:schemeClr val="tx1"/>
            </a:solidFill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141788"/>
            <a:ext cx="5745163" cy="4365625"/>
          </a:xfrm>
          <a:noFill/>
          <a:ln/>
        </p:spPr>
        <p:txBody>
          <a:bodyPr lIns="90331" tIns="44376" rIns="90331" bIns="44376"/>
          <a:lstStyle/>
          <a:p>
            <a:pPr defTabSz="915988"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9A31C2-67AE-49A3-99FB-0D0801E5950D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AAD282-1435-4D68-8067-E1BC920D626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 Concepts in Hemorrhagic </a:t>
            </a:r>
            <a:r>
              <a:rPr lang="en-US" dirty="0" smtClean="0"/>
              <a:t>Shock/Damage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Gregory Risk, </a:t>
            </a:r>
            <a:r>
              <a:rPr lang="en-US" dirty="0" smtClean="0"/>
              <a:t>MD, MPH, FACEP</a:t>
            </a:r>
          </a:p>
          <a:p>
            <a:pPr algn="ctr"/>
            <a:r>
              <a:rPr lang="en-US" smtClean="0"/>
              <a:t>Assistant </a:t>
            </a:r>
            <a:r>
              <a:rPr lang="en-US" dirty="0" smtClean="0"/>
              <a:t>Clinical Professor</a:t>
            </a:r>
          </a:p>
          <a:p>
            <a:pPr algn="ctr"/>
            <a:r>
              <a:rPr lang="en-US" dirty="0" smtClean="0"/>
              <a:t>OU School of Medicine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Hemorrhage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Extremities-</a:t>
            </a:r>
          </a:p>
          <a:p>
            <a:pPr>
              <a:buNone/>
            </a:pPr>
            <a:r>
              <a:rPr lang="en-US" dirty="0" smtClean="0"/>
              <a:t>	Tourniquets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Groin/</a:t>
            </a:r>
            <a:r>
              <a:rPr lang="en-US" dirty="0" err="1" smtClean="0"/>
              <a:t>Axilla</a:t>
            </a:r>
            <a:r>
              <a:rPr lang="en-US" dirty="0" smtClean="0"/>
              <a:t>/Others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Hemostatic</a:t>
            </a:r>
            <a:r>
              <a:rPr lang="en-US" dirty="0" smtClean="0"/>
              <a:t> agents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Deeper sites 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5" name="Content Placeholder 4" descr="Care under Fi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38750" y="3042444"/>
            <a:ext cx="2857500" cy="21907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Delays ONSET thrombin generation </a:t>
            </a:r>
          </a:p>
          <a:p>
            <a:r>
              <a:rPr lang="en-US" dirty="0" smtClean="0"/>
              <a:t>Slows platelet aggregation</a:t>
            </a:r>
          </a:p>
          <a:p>
            <a:r>
              <a:rPr lang="en-US" dirty="0" smtClean="0"/>
              <a:t>Inhibits all enzymes (</a:t>
            </a:r>
            <a:r>
              <a:rPr lang="en-US" dirty="0" err="1" smtClean="0"/>
              <a:t>esterases</a:t>
            </a:r>
            <a:r>
              <a:rPr lang="en-US" dirty="0" smtClean="0"/>
              <a:t>)  in coagulation cascade</a:t>
            </a:r>
          </a:p>
          <a:p>
            <a:r>
              <a:rPr lang="en-US" dirty="0" smtClean="0"/>
              <a:t>Effects underappreciated with usual measures (PT/PTT)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Hemorrhage</a:t>
            </a:r>
          </a:p>
          <a:p>
            <a:r>
              <a:rPr lang="en-US" dirty="0" smtClean="0">
                <a:sym typeface="Wingdings" pitchFamily="2" charset="2"/>
              </a:rPr>
              <a:t>Hypotension</a:t>
            </a:r>
          </a:p>
          <a:p>
            <a:r>
              <a:rPr lang="en-US" dirty="0" smtClean="0">
                <a:sym typeface="Wingdings" pitchFamily="2" charset="2"/>
              </a:rPr>
              <a:t>Reduced perfusion</a:t>
            </a:r>
          </a:p>
          <a:p>
            <a:r>
              <a:rPr lang="en-US" dirty="0" smtClean="0">
                <a:sym typeface="Wingdings" pitchFamily="2" charset="2"/>
              </a:rPr>
              <a:t>Decreased oxygen delivery</a:t>
            </a:r>
          </a:p>
          <a:p>
            <a:r>
              <a:rPr lang="en-US" dirty="0" smtClean="0">
                <a:sym typeface="Wingdings" pitchFamily="2" charset="2"/>
              </a:rPr>
              <a:t>Conversion from aerobic to anaerobic metabolism</a:t>
            </a:r>
          </a:p>
          <a:p>
            <a:r>
              <a:rPr lang="en-US" dirty="0" smtClean="0">
                <a:sym typeface="Wingdings" pitchFamily="2" charset="2"/>
              </a:rPr>
              <a:t>Decreased energy production</a:t>
            </a:r>
          </a:p>
          <a:p>
            <a:r>
              <a:rPr lang="en-US" dirty="0" smtClean="0">
                <a:sym typeface="Wingdings" pitchFamily="2" charset="2"/>
              </a:rPr>
              <a:t>Reduced heat production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metabolism</a:t>
            </a:r>
            <a:endParaRPr lang="en-US" dirty="0"/>
          </a:p>
        </p:txBody>
      </p:sp>
      <p:pic>
        <p:nvPicPr>
          <p:cNvPr id="4" name="Content Placeholder 3" descr="Aerobic metabolis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8733" y="2286000"/>
            <a:ext cx="6323651" cy="380999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 Metabolism</a:t>
            </a:r>
            <a:endParaRPr lang="en-US" dirty="0"/>
          </a:p>
        </p:txBody>
      </p:sp>
      <p:pic>
        <p:nvPicPr>
          <p:cNvPr id="5" name="Content Placeholder 4" descr="AerobicRespirationSummar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1557" y="1935163"/>
            <a:ext cx="3180885" cy="43894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metabolism</a:t>
            </a:r>
            <a:endParaRPr lang="en-US" dirty="0"/>
          </a:p>
        </p:txBody>
      </p:sp>
      <p:pic>
        <p:nvPicPr>
          <p:cNvPr id="4" name="Content Placeholder 3" descr="Anaerobi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4691" y="1935163"/>
            <a:ext cx="5854618" cy="43894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Increased </a:t>
            </a:r>
            <a:r>
              <a:rPr lang="en-US" dirty="0" err="1" smtClean="0"/>
              <a:t>splenic</a:t>
            </a:r>
            <a:r>
              <a:rPr lang="en-US" dirty="0" smtClean="0"/>
              <a:t> bleeding by 47%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Delays RATE of thrombin generation</a:t>
            </a:r>
          </a:p>
          <a:p>
            <a:endParaRPr lang="en-US" dirty="0" smtClean="0"/>
          </a:p>
          <a:p>
            <a:r>
              <a:rPr lang="en-US" dirty="0" smtClean="0"/>
              <a:t>All enzymes systems (clotting factors) dramatically compromised by </a:t>
            </a:r>
          </a:p>
          <a:p>
            <a:endParaRPr lang="en-US" dirty="0" smtClean="0"/>
          </a:p>
          <a:p>
            <a:r>
              <a:rPr lang="en-US" dirty="0" smtClean="0"/>
              <a:t>7% increase </a:t>
            </a:r>
            <a:r>
              <a:rPr lang="en-US" dirty="0" err="1" smtClean="0"/>
              <a:t>hematocrit</a:t>
            </a:r>
            <a:r>
              <a:rPr lang="en-US" dirty="0" smtClean="0"/>
              <a:t> due to RBC swelling-</a:t>
            </a:r>
            <a:r>
              <a:rPr lang="en-US" dirty="0" smtClean="0">
                <a:sym typeface="Wingdings" pitchFamily="2" charset="2"/>
              </a:rPr>
              <a:t>increased viscosity”no flow” reperfusion  phenomenon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Coagulopathy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of Damage Control Resuscitation</a:t>
            </a:r>
          </a:p>
          <a:p>
            <a:endParaRPr lang="en-US" dirty="0" smtClean="0"/>
          </a:p>
          <a:p>
            <a:r>
              <a:rPr lang="en-US" dirty="0" smtClean="0"/>
              <a:t>Secondary to hypothermia and acidosis……..</a:t>
            </a:r>
          </a:p>
          <a:p>
            <a:endParaRPr lang="en-US" dirty="0" smtClean="0"/>
          </a:p>
          <a:p>
            <a:r>
              <a:rPr lang="en-US" dirty="0" smtClean="0"/>
              <a:t>……..and a primary effect in trauma ??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Coagulation </a:t>
            </a:r>
            <a:endParaRPr lang="en-US" dirty="0"/>
          </a:p>
        </p:txBody>
      </p:sp>
      <p:pic>
        <p:nvPicPr>
          <p:cNvPr id="4" name="Content Placeholder 3" descr="coagulation_casca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7405" y="1935163"/>
            <a:ext cx="3669189" cy="43894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Coagulation</a:t>
            </a:r>
            <a:endParaRPr lang="en-US" dirty="0"/>
          </a:p>
        </p:txBody>
      </p:sp>
      <p:pic>
        <p:nvPicPr>
          <p:cNvPr id="4" name="Content Placeholder 3" descr="coagulationcascad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4309" y="1935163"/>
            <a:ext cx="5555381" cy="43894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Stop Bleeding</a:t>
            </a:r>
          </a:p>
          <a:p>
            <a:endParaRPr lang="en-US" dirty="0" smtClean="0"/>
          </a:p>
          <a:p>
            <a:r>
              <a:rPr lang="en-US" dirty="0" smtClean="0"/>
              <a:t>Augment Clotting Factors</a:t>
            </a:r>
          </a:p>
          <a:p>
            <a:endParaRPr lang="en-US" dirty="0" smtClean="0"/>
          </a:p>
          <a:p>
            <a:r>
              <a:rPr lang="en-US" dirty="0" smtClean="0"/>
              <a:t>Redirect volume</a:t>
            </a:r>
          </a:p>
          <a:p>
            <a:endParaRPr lang="en-US" dirty="0" smtClean="0"/>
          </a:p>
          <a:p>
            <a:r>
              <a:rPr lang="en-US" dirty="0" smtClean="0"/>
              <a:t>Transfuse FWB</a:t>
            </a:r>
            <a:endParaRPr lang="en-US" dirty="0"/>
          </a:p>
        </p:txBody>
      </p:sp>
      <p:pic>
        <p:nvPicPr>
          <p:cNvPr id="5" name="Content Placeholder 4" descr="Ship damage contro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5375" y="1905000"/>
            <a:ext cx="3462760" cy="299481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 Control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Crystalloids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 err="1" smtClean="0"/>
              <a:t>hemodilution</a:t>
            </a:r>
            <a:endParaRPr lang="en-US" dirty="0" smtClean="0"/>
          </a:p>
          <a:p>
            <a:pPr lvl="1"/>
            <a:r>
              <a:rPr lang="en-US" dirty="0" smtClean="0"/>
              <a:t>Exacerbate hypothermia</a:t>
            </a:r>
          </a:p>
          <a:p>
            <a:pPr lvl="1"/>
            <a:r>
              <a:rPr lang="en-US" dirty="0" smtClean="0"/>
              <a:t>NS </a:t>
            </a:r>
            <a:r>
              <a:rPr lang="en-US" dirty="0" err="1" smtClean="0"/>
              <a:t>supraphysiologic</a:t>
            </a:r>
            <a:r>
              <a:rPr lang="en-US" dirty="0" smtClean="0">
                <a:sym typeface="Wingdings" pitchFamily="2" charset="2"/>
              </a:rPr>
              <a:t> increased </a:t>
            </a:r>
            <a:r>
              <a:rPr lang="en-US" dirty="0" err="1" smtClean="0">
                <a:sym typeface="Wingdings" pitchFamily="2" charset="2"/>
              </a:rPr>
              <a:t>chlorideincreased</a:t>
            </a:r>
            <a:r>
              <a:rPr lang="en-US" dirty="0" smtClean="0">
                <a:sym typeface="Wingdings" pitchFamily="2" charset="2"/>
              </a:rPr>
              <a:t> H2O </a:t>
            </a:r>
            <a:r>
              <a:rPr lang="en-US" dirty="0" err="1" smtClean="0">
                <a:sym typeface="Wingdings" pitchFamily="2" charset="2"/>
              </a:rPr>
              <a:t>dissociationincreased</a:t>
            </a:r>
            <a:r>
              <a:rPr lang="en-US" dirty="0" smtClean="0">
                <a:sym typeface="Wingdings" pitchFamily="2" charset="2"/>
              </a:rPr>
              <a:t>  H+ worsening acidosis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Temporary increase in intravascular pressure causes increased loss of platelets (damage control party) and clotting factors (materials)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Mattox and Hicks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Demonstrated 100% mortality in pig model resuscitated using normal ATLS protocols. </a:t>
            </a:r>
          </a:p>
          <a:p>
            <a:r>
              <a:rPr lang="en-US" dirty="0" smtClean="0"/>
              <a:t>Demonstrated 100% survival in non-resuscitated animals; all required euthanasia</a:t>
            </a:r>
          </a:p>
          <a:p>
            <a:r>
              <a:rPr lang="en-US" dirty="0" smtClean="0"/>
              <a:t>Used as justification for elimination of MAST pants</a:t>
            </a:r>
          </a:p>
          <a:p>
            <a:r>
              <a:rPr lang="en-US" dirty="0" smtClean="0"/>
              <a:t>Let to follow on study by </a:t>
            </a:r>
            <a:r>
              <a:rPr lang="en-US" dirty="0" err="1" smtClean="0"/>
              <a:t>Pepe</a:t>
            </a:r>
            <a:r>
              <a:rPr lang="en-US" dirty="0" smtClean="0"/>
              <a:t>………..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Pepe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 penetrating trauma patients to “normal” crystalloid resuscitation using ATLS standards vs. </a:t>
            </a:r>
            <a:r>
              <a:rPr lang="en-US" dirty="0" err="1" smtClean="0"/>
              <a:t>hypotensive</a:t>
            </a:r>
            <a:r>
              <a:rPr lang="en-US" dirty="0" smtClean="0"/>
              <a:t> resuscitation in Houston</a:t>
            </a:r>
          </a:p>
          <a:p>
            <a:r>
              <a:rPr lang="en-US" dirty="0" smtClean="0"/>
              <a:t>Demonstrated improved survival in patients with interventions delayed until OR.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Concepts in Hemorrhagic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Vasoconstriction of ischemia tolerant vascular beds</a:t>
            </a:r>
          </a:p>
          <a:p>
            <a:pPr lvl="1"/>
            <a:r>
              <a:rPr lang="en-US" dirty="0" smtClean="0"/>
              <a:t>Diverts to vital organs</a:t>
            </a:r>
          </a:p>
          <a:p>
            <a:endParaRPr lang="en-US" dirty="0" smtClean="0"/>
          </a:p>
          <a:p>
            <a:r>
              <a:rPr lang="en-US" dirty="0" smtClean="0"/>
              <a:t>Injured tissues release mediators to constrict blood flow and reduce bleeding.</a:t>
            </a:r>
          </a:p>
          <a:p>
            <a:endParaRPr lang="en-US" dirty="0" smtClean="0"/>
          </a:p>
          <a:p>
            <a:r>
              <a:rPr lang="en-US" dirty="0" smtClean="0"/>
              <a:t>Apoptosis = “programmed cell death”</a:t>
            </a:r>
          </a:p>
          <a:p>
            <a:endParaRPr lang="en-US" dirty="0" smtClean="0"/>
          </a:p>
          <a:p>
            <a:r>
              <a:rPr lang="en-US" dirty="0" smtClean="0"/>
              <a:t>Cellular hibernation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Concepts in Hemorrhagic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transient tissue hypoxia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“No  reflow” phenomenon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Toxic metabolites released with reperfusion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Occult  </a:t>
            </a:r>
            <a:r>
              <a:rPr lang="en-US" dirty="0" err="1" smtClean="0"/>
              <a:t>hypoperfusion</a:t>
            </a:r>
            <a:r>
              <a:rPr lang="en-US" dirty="0" smtClean="0"/>
              <a:t>  microcirculation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Delayed multisystem organ failure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Downstream filter for toxic metabolites</a:t>
            </a:r>
          </a:p>
          <a:p>
            <a:endParaRPr lang="en-US" dirty="0" smtClean="0"/>
          </a:p>
          <a:p>
            <a:r>
              <a:rPr lang="en-US" dirty="0" smtClean="0"/>
              <a:t>Bacteria </a:t>
            </a:r>
            <a:r>
              <a:rPr lang="en-US" dirty="0" err="1" smtClean="0"/>
              <a:t>translocate</a:t>
            </a:r>
            <a:r>
              <a:rPr lang="en-US" dirty="0" smtClean="0"/>
              <a:t> from gut </a:t>
            </a:r>
          </a:p>
          <a:p>
            <a:endParaRPr lang="en-US" dirty="0" smtClean="0"/>
          </a:p>
          <a:p>
            <a:r>
              <a:rPr lang="en-US" dirty="0" smtClean="0"/>
              <a:t>Acute Respiratory Distress Syndrome (ARDS) described in 1960’s as “</a:t>
            </a:r>
            <a:r>
              <a:rPr lang="en-US" dirty="0" err="1" smtClean="0"/>
              <a:t>Da</a:t>
            </a:r>
            <a:r>
              <a:rPr lang="en-US" dirty="0" smtClean="0"/>
              <a:t> Nang Lung”. </a:t>
            </a:r>
          </a:p>
          <a:p>
            <a:endParaRPr lang="en-US" dirty="0" smtClean="0"/>
          </a:p>
          <a:p>
            <a:r>
              <a:rPr lang="en-US" dirty="0" smtClean="0"/>
              <a:t>Exacerbated by PPV, ventilator associated pneumonia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Acid-Base Balance -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pH-normal range 7.35-7.45</a:t>
            </a:r>
          </a:p>
          <a:p>
            <a:endParaRPr lang="en-US" dirty="0" smtClean="0"/>
          </a:p>
          <a:p>
            <a:r>
              <a:rPr lang="en-US" dirty="0" smtClean="0"/>
              <a:t>Factor </a:t>
            </a:r>
            <a:r>
              <a:rPr lang="en-US" dirty="0" err="1" smtClean="0"/>
              <a:t>VIIa</a:t>
            </a:r>
            <a:r>
              <a:rPr lang="en-US" dirty="0" smtClean="0"/>
              <a:t> 90% ineffective at pH 7.1</a:t>
            </a:r>
          </a:p>
          <a:p>
            <a:endParaRPr lang="en-US" dirty="0" smtClean="0"/>
          </a:p>
          <a:p>
            <a:r>
              <a:rPr lang="en-US" dirty="0" smtClean="0"/>
              <a:t>pH below 7.0 correlates with near 100% mortality</a:t>
            </a:r>
          </a:p>
          <a:p>
            <a:endParaRPr lang="en-US" dirty="0" smtClean="0"/>
          </a:p>
          <a:p>
            <a:r>
              <a:rPr lang="en-US" dirty="0" smtClean="0"/>
              <a:t>pH is logarithmic</a:t>
            </a:r>
          </a:p>
          <a:p>
            <a:pPr lvl="1"/>
            <a:r>
              <a:rPr lang="en-US" dirty="0" smtClean="0"/>
              <a:t>Each 0.1 change in pH represents a ten-fold change in the amount of H+ ions in plasma.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Resuscitaion</a:t>
            </a:r>
            <a:r>
              <a:rPr lang="en-US" dirty="0" smtClean="0"/>
              <a:t> 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Crystalloids</a:t>
            </a:r>
          </a:p>
          <a:p>
            <a:pPr lvl="1"/>
            <a:r>
              <a:rPr lang="en-US" dirty="0" smtClean="0"/>
              <a:t>Isotonic</a:t>
            </a:r>
          </a:p>
          <a:p>
            <a:pPr lvl="1"/>
            <a:r>
              <a:rPr lang="en-US" dirty="0" smtClean="0"/>
              <a:t>Hypertonic</a:t>
            </a:r>
          </a:p>
          <a:p>
            <a:endParaRPr lang="en-US" dirty="0" smtClean="0"/>
          </a:p>
          <a:p>
            <a:r>
              <a:rPr lang="en-US" dirty="0" smtClean="0"/>
              <a:t>Colloids</a:t>
            </a:r>
          </a:p>
          <a:p>
            <a:endParaRPr lang="en-US" dirty="0" smtClean="0"/>
          </a:p>
          <a:p>
            <a:r>
              <a:rPr lang="en-US" dirty="0" smtClean="0"/>
              <a:t>Plasma</a:t>
            </a:r>
          </a:p>
          <a:p>
            <a:endParaRPr lang="en-US" dirty="0" smtClean="0"/>
          </a:p>
          <a:p>
            <a:r>
              <a:rPr lang="en-US" dirty="0" smtClean="0"/>
              <a:t>Blood Products</a:t>
            </a:r>
          </a:p>
          <a:p>
            <a:endParaRPr lang="en-US" dirty="0" smtClean="0"/>
          </a:p>
          <a:p>
            <a:r>
              <a:rPr lang="en-US" dirty="0" smtClean="0"/>
              <a:t>Whole blood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Saline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Cheap, </a:t>
            </a:r>
            <a:r>
              <a:rPr lang="en-US" dirty="0" err="1" smtClean="0"/>
              <a:t>nonallergenic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pH = 5.0-6.5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Supraphysiologic</a:t>
            </a:r>
            <a:r>
              <a:rPr lang="en-US" dirty="0" smtClean="0"/>
              <a:t>  amounts of Na + and </a:t>
            </a:r>
            <a:r>
              <a:rPr lang="en-US" dirty="0" err="1" smtClean="0"/>
              <a:t>Cl</a:t>
            </a:r>
            <a:r>
              <a:rPr lang="en-US" dirty="0" smtClean="0"/>
              <a:t>-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may lead to </a:t>
            </a:r>
            <a:r>
              <a:rPr lang="en-US" dirty="0" err="1" smtClean="0"/>
              <a:t>hyperchloremic</a:t>
            </a:r>
            <a:r>
              <a:rPr lang="en-US" dirty="0" smtClean="0"/>
              <a:t> metabolic acidosis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Delay in urine output compared to LR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Cerebral edema in TBI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Hypertonic Saline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2.7% NS in US</a:t>
            </a:r>
          </a:p>
          <a:p>
            <a:r>
              <a:rPr lang="en-US" dirty="0" smtClean="0"/>
              <a:t>7.5% in Europe</a:t>
            </a:r>
          </a:p>
          <a:p>
            <a:r>
              <a:rPr lang="en-US" dirty="0" smtClean="0"/>
              <a:t>HSD (HS with </a:t>
            </a:r>
            <a:r>
              <a:rPr lang="en-US" dirty="0" err="1" smtClean="0"/>
              <a:t>Dextran</a:t>
            </a:r>
            <a:r>
              <a:rPr lang="en-US" dirty="0" smtClean="0"/>
              <a:t> 6%)</a:t>
            </a:r>
          </a:p>
          <a:p>
            <a:r>
              <a:rPr lang="en-US" dirty="0" smtClean="0"/>
              <a:t>Small volume </a:t>
            </a:r>
            <a:r>
              <a:rPr lang="en-US" dirty="0" err="1" smtClean="0"/>
              <a:t>resus</a:t>
            </a:r>
            <a:endParaRPr lang="en-US" dirty="0" smtClean="0"/>
          </a:p>
          <a:p>
            <a:r>
              <a:rPr lang="en-US" dirty="0" smtClean="0"/>
              <a:t>TBI benefit</a:t>
            </a:r>
            <a:endParaRPr lang="en-US" dirty="0"/>
          </a:p>
        </p:txBody>
      </p:sp>
      <p:pic>
        <p:nvPicPr>
          <p:cNvPr id="5" name="Content Placeholder 4" descr="Hypertonic Sal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209800"/>
            <a:ext cx="3332529" cy="216614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</a:t>
            </a:r>
            <a:endParaRPr lang="en-US" dirty="0"/>
          </a:p>
        </p:txBody>
      </p:sp>
      <p:pic>
        <p:nvPicPr>
          <p:cNvPr id="4" name="Content Placeholder 3" descr="Amputation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3512" y="3085306"/>
            <a:ext cx="2085975" cy="210502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Tourniquets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Chloroform anesthesia</a:t>
            </a:r>
          </a:p>
          <a:p>
            <a:endParaRPr lang="en-US" dirty="0" smtClean="0"/>
          </a:p>
          <a:p>
            <a:r>
              <a:rPr lang="en-US" dirty="0" smtClean="0"/>
              <a:t>Amputations</a:t>
            </a:r>
          </a:p>
          <a:p>
            <a:endParaRPr lang="en-US" dirty="0" smtClean="0"/>
          </a:p>
          <a:p>
            <a:r>
              <a:rPr lang="en-US" dirty="0" smtClean="0"/>
              <a:t>Survival =75%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Replace clotting factors</a:t>
            </a:r>
          </a:p>
          <a:p>
            <a:r>
              <a:rPr lang="en-US" dirty="0" smtClean="0"/>
              <a:t>10-15 </a:t>
            </a:r>
            <a:r>
              <a:rPr lang="en-US" dirty="0" err="1" smtClean="0"/>
              <a:t>mL</a:t>
            </a:r>
            <a:r>
              <a:rPr lang="en-US" dirty="0" smtClean="0"/>
              <a:t>/kg= 4 units FFP</a:t>
            </a:r>
          </a:p>
          <a:p>
            <a:r>
              <a:rPr lang="en-US" dirty="0" smtClean="0"/>
              <a:t>FFP is plasma with platelets removed </a:t>
            </a:r>
          </a:p>
          <a:p>
            <a:r>
              <a:rPr lang="en-US" dirty="0" smtClean="0"/>
              <a:t>Resuscitation fluid of choice</a:t>
            </a:r>
          </a:p>
        </p:txBody>
      </p:sp>
      <p:pic>
        <p:nvPicPr>
          <p:cNvPr id="5" name="Content Placeholder 4" descr="Plasma w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5750" y="3064669"/>
            <a:ext cx="2603500" cy="21463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Whole Blood</a:t>
            </a:r>
          </a:p>
          <a:p>
            <a:pPr>
              <a:buNone/>
            </a:pPr>
            <a:r>
              <a:rPr lang="en-US" dirty="0" smtClean="0"/>
              <a:t>Packed RBC’s</a:t>
            </a:r>
          </a:p>
          <a:p>
            <a:pPr>
              <a:buNone/>
            </a:pPr>
            <a:r>
              <a:rPr lang="en-US" dirty="0" smtClean="0"/>
              <a:t>Fresh Frozen Plasma</a:t>
            </a:r>
          </a:p>
          <a:p>
            <a:pPr>
              <a:buNone/>
            </a:pPr>
            <a:r>
              <a:rPr lang="en-US" dirty="0" smtClean="0"/>
              <a:t>Platelets (Cryoprecipitate)</a:t>
            </a:r>
          </a:p>
        </p:txBody>
      </p:sp>
      <p:pic>
        <p:nvPicPr>
          <p:cNvPr id="5" name="Content Placeholder 4" descr="PBRC-in-draw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738" y="2133600"/>
            <a:ext cx="3589630" cy="272811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Whole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Uncrossmatched</a:t>
            </a:r>
            <a:r>
              <a:rPr lang="en-US" dirty="0" smtClean="0"/>
              <a:t> Type Specific Blood</a:t>
            </a:r>
          </a:p>
          <a:p>
            <a:endParaRPr lang="en-US" dirty="0" smtClean="0"/>
          </a:p>
          <a:p>
            <a:r>
              <a:rPr lang="en-US" dirty="0" smtClean="0"/>
              <a:t>Citrate as anticoagulation factor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Stop Bleeding</a:t>
            </a:r>
          </a:p>
          <a:p>
            <a:endParaRPr lang="en-US" dirty="0" smtClean="0"/>
          </a:p>
          <a:p>
            <a:r>
              <a:rPr lang="en-US" dirty="0" smtClean="0"/>
              <a:t>Augment Clotting Factors</a:t>
            </a:r>
          </a:p>
          <a:p>
            <a:endParaRPr lang="en-US" dirty="0" smtClean="0"/>
          </a:p>
          <a:p>
            <a:r>
              <a:rPr lang="en-US" dirty="0" smtClean="0"/>
              <a:t>Redirect volume</a:t>
            </a:r>
          </a:p>
          <a:p>
            <a:endParaRPr lang="en-US" dirty="0" smtClean="0"/>
          </a:p>
          <a:p>
            <a:r>
              <a:rPr lang="en-US" dirty="0" smtClean="0"/>
              <a:t>Transfuse FWB</a:t>
            </a:r>
            <a:endParaRPr lang="en-US" dirty="0"/>
          </a:p>
        </p:txBody>
      </p:sp>
      <p:pic>
        <p:nvPicPr>
          <p:cNvPr id="5" name="Content Placeholder 4" descr="Ship damage contro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5375" y="1905000"/>
            <a:ext cx="3462760" cy="299481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Hemorrhage Control</a:t>
            </a:r>
            <a:br>
              <a:rPr lang="en-US" dirty="0" smtClean="0"/>
            </a:br>
            <a:r>
              <a:rPr lang="en-US" dirty="0" smtClean="0"/>
              <a:t>(Plug the Hole)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 </a:t>
            </a:r>
            <a:r>
              <a:rPr lang="en-US" dirty="0" err="1" smtClean="0"/>
              <a:t>VIIa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Plasma </a:t>
            </a:r>
          </a:p>
          <a:p>
            <a:endParaRPr lang="en-US" dirty="0" smtClean="0"/>
          </a:p>
          <a:p>
            <a:r>
              <a:rPr lang="en-US" dirty="0" smtClean="0"/>
              <a:t>Thrombin ?</a:t>
            </a:r>
          </a:p>
          <a:p>
            <a:endParaRPr lang="en-US" dirty="0" smtClean="0"/>
          </a:p>
          <a:p>
            <a:r>
              <a:rPr lang="en-US" dirty="0" smtClean="0"/>
              <a:t>Vasopressin 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</a:t>
            </a:r>
            <a:r>
              <a:rPr lang="en-US" dirty="0" err="1" smtClean="0"/>
              <a:t>VIIa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Combines with TF to activate Factor X</a:t>
            </a:r>
          </a:p>
          <a:p>
            <a:r>
              <a:rPr lang="en-US" dirty="0" smtClean="0"/>
              <a:t>Extrinsic pathway</a:t>
            </a:r>
          </a:p>
          <a:p>
            <a:r>
              <a:rPr lang="en-US" dirty="0" smtClean="0"/>
              <a:t>Reduces amount of blood, platelets transfusion requirements</a:t>
            </a:r>
          </a:p>
          <a:p>
            <a:r>
              <a:rPr lang="en-US" dirty="0" smtClean="0"/>
              <a:t>Similar/Improved survival in trauma patients</a:t>
            </a:r>
            <a:endParaRPr lang="en-US" dirty="0"/>
          </a:p>
        </p:txBody>
      </p:sp>
      <p:pic>
        <p:nvPicPr>
          <p:cNvPr id="6" name="Content Placeholder 5" descr="Factor VI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7048"/>
            <a:ext cx="4038600" cy="354154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</a:t>
            </a:r>
            <a:r>
              <a:rPr lang="en-US" dirty="0" err="1" smtClean="0"/>
              <a:t>VIIa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administration associated with better outcomes. </a:t>
            </a:r>
          </a:p>
          <a:p>
            <a:r>
              <a:rPr lang="en-US" dirty="0" smtClean="0"/>
              <a:t>Penetrating abdominal/thoracic trauma with ANY evidence of hemorrhage. </a:t>
            </a:r>
          </a:p>
          <a:p>
            <a:r>
              <a:rPr lang="en-US" dirty="0" smtClean="0"/>
              <a:t>Administer NaHCO3 and Ca+ before/after administration. </a:t>
            </a:r>
          </a:p>
          <a:p>
            <a:r>
              <a:rPr lang="en-US" dirty="0" smtClean="0"/>
              <a:t>Followed by Plasma ? </a:t>
            </a:r>
          </a:p>
          <a:p>
            <a:r>
              <a:rPr lang="en-US" dirty="0" smtClean="0"/>
              <a:t>Followed by Thrombin at wounding site if possible ?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“Low dose” </a:t>
            </a:r>
            <a:r>
              <a:rPr lang="en-US" dirty="0" err="1" smtClean="0"/>
              <a:t>rFactor</a:t>
            </a:r>
            <a:r>
              <a:rPr lang="en-US" dirty="0" smtClean="0"/>
              <a:t> </a:t>
            </a:r>
            <a:r>
              <a:rPr lang="en-US" dirty="0" err="1" smtClean="0"/>
              <a:t>VIIa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blood and blood product use in traumatic hemorrhage. </a:t>
            </a:r>
          </a:p>
          <a:p>
            <a:r>
              <a:rPr lang="en-US" dirty="0" smtClean="0"/>
              <a:t>Fewer RBC’s, platelets, </a:t>
            </a:r>
            <a:r>
              <a:rPr lang="en-US" dirty="0" err="1" smtClean="0"/>
              <a:t>cryo</a:t>
            </a:r>
            <a:r>
              <a:rPr lang="en-US" dirty="0" smtClean="0"/>
              <a:t> required in matched patients by ISS. </a:t>
            </a:r>
          </a:p>
          <a:p>
            <a:r>
              <a:rPr lang="en-US" dirty="0" smtClean="0"/>
              <a:t>Equivalent mortality in both groups.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Harrison TD, et al. J Trauma July 2005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Factor </a:t>
            </a:r>
            <a:r>
              <a:rPr lang="en-US" dirty="0" err="1" smtClean="0"/>
              <a:t>VIIa</a:t>
            </a:r>
            <a:r>
              <a:rPr lang="en-US" dirty="0" smtClean="0"/>
              <a:t> use in combat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Retrospective review all patients in OIF receiving massive transfusions JAN 2004-OCT 2005</a:t>
            </a:r>
          </a:p>
          <a:p>
            <a:r>
              <a:rPr lang="en-US" dirty="0" smtClean="0"/>
              <a:t>Factor </a:t>
            </a:r>
            <a:r>
              <a:rPr lang="en-US" dirty="0" err="1" smtClean="0"/>
              <a:t>VIIa</a:t>
            </a:r>
            <a:r>
              <a:rPr lang="en-US" dirty="0" smtClean="0"/>
              <a:t> received either before OR after transfusion</a:t>
            </a:r>
          </a:p>
          <a:p>
            <a:r>
              <a:rPr lang="en-US" dirty="0" smtClean="0"/>
              <a:t>Early group used required 20% less blood. </a:t>
            </a:r>
          </a:p>
          <a:p>
            <a:r>
              <a:rPr lang="en-US" dirty="0" smtClean="0"/>
              <a:t>Similar mortality, infection, and thrombotic event rates.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Perkins JG et al. J Trauma May 2007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early Factor </a:t>
            </a:r>
            <a:r>
              <a:rPr lang="en-US" dirty="0" err="1" smtClean="0"/>
              <a:t>VIIa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Retrospective review 124 trauma patients in OIF with ISS &gt;15, and received &gt; 10 units PRBC’s</a:t>
            </a:r>
          </a:p>
          <a:p>
            <a:r>
              <a:rPr lang="en-US" dirty="0" smtClean="0"/>
              <a:t>49 received Factor VIIA, 75 did not. </a:t>
            </a:r>
          </a:p>
          <a:p>
            <a:endParaRPr lang="en-US" dirty="0" smtClean="0"/>
          </a:p>
          <a:p>
            <a:r>
              <a:rPr lang="en-US" dirty="0" smtClean="0"/>
              <a:t>24 hour mortality Factor VIIA 7/49 = 14%</a:t>
            </a:r>
          </a:p>
          <a:p>
            <a:pPr>
              <a:buNone/>
            </a:pPr>
            <a:r>
              <a:rPr lang="en-US" dirty="0" smtClean="0"/>
              <a:t> 	24 hour mortality in non Factor </a:t>
            </a:r>
            <a:r>
              <a:rPr lang="en-US" dirty="0" err="1" smtClean="0"/>
              <a:t>VIIa</a:t>
            </a:r>
            <a:r>
              <a:rPr lang="en-US" dirty="0" smtClean="0"/>
              <a:t>  26/75 = 35%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Spinella</a:t>
            </a:r>
            <a:r>
              <a:rPr lang="en-US" dirty="0" smtClean="0"/>
              <a:t> PC et al. J Trauma Feb 2008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Surgery</a:t>
            </a:r>
            <a:endParaRPr lang="en-US" dirty="0"/>
          </a:p>
        </p:txBody>
      </p:sp>
      <p:pic>
        <p:nvPicPr>
          <p:cNvPr id="4" name="Content Placeholder 3" descr="WWI medic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1" y="2667000"/>
            <a:ext cx="2361816" cy="332846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1908- Pringle: compression/</a:t>
            </a:r>
            <a:r>
              <a:rPr lang="en-US" dirty="0" err="1" smtClean="0"/>
              <a:t>perihepatic</a:t>
            </a:r>
            <a:r>
              <a:rPr lang="en-US" dirty="0" smtClean="0"/>
              <a:t> packing</a:t>
            </a:r>
          </a:p>
          <a:p>
            <a:r>
              <a:rPr lang="en-US" dirty="0" smtClean="0"/>
              <a:t>1913-Halstad: rubber sheets between liver and packing to protect hepatic parenchyma</a:t>
            </a:r>
          </a:p>
          <a:p>
            <a:r>
              <a:rPr lang="en-US" dirty="0" smtClean="0"/>
              <a:t>Evacuation times- hours/days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Resuscitation fluid of choice </a:t>
            </a:r>
          </a:p>
          <a:p>
            <a:r>
              <a:rPr lang="en-US" dirty="0" smtClean="0"/>
              <a:t>Restores clotting components</a:t>
            </a:r>
          </a:p>
          <a:p>
            <a:r>
              <a:rPr lang="en-US" dirty="0" err="1" smtClean="0"/>
              <a:t>Lypholized</a:t>
            </a:r>
            <a:r>
              <a:rPr lang="en-US" dirty="0" smtClean="0"/>
              <a:t> products</a:t>
            </a:r>
          </a:p>
          <a:p>
            <a:pPr lvl="1"/>
            <a:r>
              <a:rPr lang="en-US" dirty="0" smtClean="0"/>
              <a:t>Europe</a:t>
            </a:r>
          </a:p>
          <a:p>
            <a:pPr lvl="1"/>
            <a:r>
              <a:rPr lang="en-US" dirty="0" err="1" smtClean="0"/>
              <a:t>HemCon</a:t>
            </a:r>
            <a:endParaRPr lang="en-US" dirty="0"/>
          </a:p>
        </p:txBody>
      </p:sp>
      <p:pic>
        <p:nvPicPr>
          <p:cNvPr id="6" name="Content Placeholder 5" descr="Plasma w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5750" y="3064669"/>
            <a:ext cx="2603500" cy="21463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Fresh whole blood</a:t>
            </a:r>
          </a:p>
          <a:p>
            <a:r>
              <a:rPr lang="en-US" dirty="0" smtClean="0"/>
              <a:t>Greater </a:t>
            </a:r>
            <a:r>
              <a:rPr lang="en-US" dirty="0" err="1" smtClean="0"/>
              <a:t>Hct</a:t>
            </a:r>
            <a:endParaRPr lang="en-US" dirty="0" smtClean="0"/>
          </a:p>
          <a:p>
            <a:r>
              <a:rPr lang="en-US" dirty="0" smtClean="0"/>
              <a:t>More active clotting factors</a:t>
            </a:r>
          </a:p>
          <a:p>
            <a:r>
              <a:rPr lang="en-US" dirty="0" smtClean="0"/>
              <a:t>5X more platelet activity </a:t>
            </a:r>
            <a:r>
              <a:rPr lang="en-US" dirty="0" err="1" smtClean="0"/>
              <a:t>vs</a:t>
            </a:r>
            <a:r>
              <a:rPr lang="en-US" dirty="0" smtClean="0"/>
              <a:t> frozen</a:t>
            </a:r>
          </a:p>
          <a:p>
            <a:r>
              <a:rPr lang="en-US" dirty="0" smtClean="0"/>
              <a:t>Earlier </a:t>
            </a:r>
            <a:r>
              <a:rPr lang="en-US" smtClean="0"/>
              <a:t>in resuscitation</a:t>
            </a:r>
            <a:endParaRPr lang="en-US" dirty="0" smtClean="0"/>
          </a:p>
        </p:txBody>
      </p:sp>
      <p:pic>
        <p:nvPicPr>
          <p:cNvPr id="5" name="Content Placeholder 4" descr="blood2_im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220686"/>
            <a:ext cx="3516361" cy="267913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 txBox="1">
            <a:spLocks noGrp="1"/>
          </p:cNvSpPr>
          <p:nvPr/>
        </p:nvSpPr>
        <p:spPr bwMode="auto">
          <a:xfrm>
            <a:off x="7134225" y="6513513"/>
            <a:ext cx="1905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7" tIns="45640" rIns="91277" bIns="45640"/>
          <a:lstStyle/>
          <a:p>
            <a:pPr algn="r"/>
            <a:fld id="{F9B0B675-C775-4545-B444-A233C61B6E0E}" type="slidenum">
              <a:rPr lang="en-US" sz="1000" b="1"/>
              <a:pPr algn="r"/>
              <a:t>42</a:t>
            </a:fld>
            <a:endParaRPr lang="en-US" sz="1000" b="1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7200" y="2209800"/>
            <a:ext cx="4191000" cy="1600200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6592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76200"/>
            <a:ext cx="7772400" cy="1143000"/>
          </a:xfrm>
        </p:spPr>
        <p:txBody>
          <a:bodyPr lIns="91277" tIns="45640" rIns="91277" bIns="45640"/>
          <a:lstStyle/>
          <a:p>
            <a:pPr eaLnBrk="1" hangingPunct="1">
              <a:defRPr/>
            </a:pPr>
            <a:r>
              <a:rPr lang="en-US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Trauma: Surviving Blood Loss</a:t>
            </a:r>
            <a:r>
              <a:rPr lang="en-US" smtClean="0"/>
              <a:t> 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552575" y="2300288"/>
            <a:ext cx="393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  <a:latin typeface="Tahoma" pitchFamily="34" charset="0"/>
              </a:rPr>
              <a:t>1950s to 1990s</a:t>
            </a:r>
          </a:p>
        </p:txBody>
      </p:sp>
      <p:pic>
        <p:nvPicPr>
          <p:cNvPr id="3078" name="Picture 5" descr="The UH-1H Huey was commonly used as a medevac helicopter in Vietnam. "/>
          <p:cNvPicPr>
            <a:picLocks noChangeAspect="1" noChangeArrowheads="1"/>
          </p:cNvPicPr>
          <p:nvPr/>
        </p:nvPicPr>
        <p:blipFill>
          <a:blip r:embed="rId3" cstate="print"/>
          <a:srcRect b="9004"/>
          <a:stretch>
            <a:fillRect/>
          </a:stretch>
        </p:blipFill>
        <p:spPr bwMode="auto">
          <a:xfrm>
            <a:off x="762000" y="2401888"/>
            <a:ext cx="1620838" cy="11795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14600" y="2667000"/>
            <a:ext cx="2286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Rapid evacuation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Immediate treatment with fluids and blood   </a:t>
            </a:r>
            <a:r>
              <a:rPr lang="en-US" sz="1400" b="1">
                <a:solidFill>
                  <a:schemeClr val="accent2"/>
                </a:solidFill>
              </a:rPr>
              <a:t>“The Golden Hour”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724400" y="2071688"/>
            <a:ext cx="4267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  <a:latin typeface="Tahoma" pitchFamily="34" charset="0"/>
              </a:rPr>
              <a:t>2008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851400" y="2362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lnSpc>
                <a:spcPct val="90000"/>
              </a:lnSpc>
              <a:spcBef>
                <a:spcPct val="40000"/>
              </a:spcBef>
              <a:buClr>
                <a:srgbClr val="A50021"/>
              </a:buClr>
              <a:buFontTx/>
              <a:buChar char="•"/>
            </a:pPr>
            <a:r>
              <a:rPr lang="en-US" sz="1200" b="1"/>
              <a:t>Hemorrhage accounts for &gt; 50% of OIF / OEF battlefield fatalities. </a:t>
            </a:r>
          </a:p>
          <a:p>
            <a:pPr marL="114300" indent="-114300">
              <a:lnSpc>
                <a:spcPct val="90000"/>
              </a:lnSpc>
              <a:spcBef>
                <a:spcPct val="40000"/>
              </a:spcBef>
              <a:buClr>
                <a:srgbClr val="A50021"/>
              </a:buClr>
              <a:buFontTx/>
              <a:buChar char="•"/>
            </a:pPr>
            <a:r>
              <a:rPr lang="en-US" sz="1200" b="1"/>
              <a:t>Severe blood loss causes irreversible injury by decreasing oxygen and substrate delivery to tissues. </a:t>
            </a:r>
          </a:p>
          <a:p>
            <a:pPr marL="114300" indent="-114300">
              <a:lnSpc>
                <a:spcPct val="90000"/>
              </a:lnSpc>
              <a:spcBef>
                <a:spcPct val="40000"/>
              </a:spcBef>
              <a:buClr>
                <a:srgbClr val="A50021"/>
              </a:buClr>
              <a:buFontTx/>
              <a:buChar char="•"/>
            </a:pPr>
            <a:r>
              <a:rPr lang="en-US" sz="1200" b="1"/>
              <a:t>Evacuation times are  prolonged (4-6 hours) due to urban and mountainous terrains, eliminating the possibility of rapid blood or fluid resuscitation.</a:t>
            </a:r>
          </a:p>
        </p:txBody>
      </p:sp>
      <p:pic>
        <p:nvPicPr>
          <p:cNvPr id="3082" name="Picture 10" descr="kid with med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00" y="4144963"/>
            <a:ext cx="2768600" cy="194786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3083" name="Picture 11" descr="pinnacles_over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116388"/>
            <a:ext cx="2438400" cy="1979612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3084" name="Picture 6" descr="npo00001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116388"/>
            <a:ext cx="2667000" cy="1955800"/>
          </a:xfrm>
          <a:prstGeom prst="rect">
            <a:avLst/>
          </a:prstGeom>
          <a:noFill/>
          <a:ln w="9525" algn="ctr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124200" y="6577013"/>
            <a:ext cx="2819400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i="1"/>
              <a:t>FOR OFFICIAL USE ONLY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533400" y="1295400"/>
            <a:ext cx="8153400" cy="533400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600" b="1">
                <a:solidFill>
                  <a:srgbClr val="A50021"/>
                </a:solidFill>
              </a:rPr>
              <a:t>Objective:  Extend survival from the “Golden Hour” to the “Golden Six Hours” by controlling the availabilty and demand for oxygen in the injured warfighter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 txBox="1">
            <a:spLocks noGrp="1"/>
          </p:cNvSpPr>
          <p:nvPr/>
        </p:nvSpPr>
        <p:spPr bwMode="auto">
          <a:xfrm>
            <a:off x="7134225" y="6513513"/>
            <a:ext cx="1905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7" tIns="45640" rIns="91277" bIns="45640"/>
          <a:lstStyle/>
          <a:p>
            <a:pPr algn="r"/>
            <a:fld id="{BAD7DE93-AA72-48EB-AE75-1F19BF11AB06}" type="slidenum">
              <a:rPr lang="en-US" sz="1000" b="1"/>
              <a:pPr algn="r"/>
              <a:t>43</a:t>
            </a:fld>
            <a:endParaRPr lang="en-US" sz="1000" b="1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724400" y="1219200"/>
            <a:ext cx="4114800" cy="29718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6699"/>
              </a:gs>
            </a:gsLst>
            <a:lin ang="5400000" scaled="1"/>
          </a:gra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81000" y="2971800"/>
            <a:ext cx="4191000" cy="3429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6699"/>
              </a:gs>
            </a:gsLst>
            <a:lin ang="5400000" scaled="1"/>
          </a:gra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09600" y="1890713"/>
            <a:ext cx="3733800" cy="862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150000"/>
            </a:pPr>
            <a:r>
              <a:rPr lang="en-US" sz="1400" b="1" u="sng">
                <a:latin typeface="Tahoma" pitchFamily="34" charset="0"/>
              </a:rPr>
              <a:t>Approach</a:t>
            </a:r>
            <a:r>
              <a:rPr lang="en-US" sz="1400" b="1">
                <a:latin typeface="Tahoma" pitchFamily="34" charset="0"/>
              </a:rPr>
              <a:t>:  </a:t>
            </a:r>
            <a:r>
              <a:rPr lang="en-US" sz="1200" b="1"/>
              <a:t>Use therapeutic compounds containing sulfur to minimize oxygen demand and chemically substitute for oxygen as an electron receptor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219200" y="242888"/>
            <a:ext cx="6781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A50021"/>
                </a:solidFill>
                <a:latin typeface="Tahoma" pitchFamily="34" charset="0"/>
              </a:rPr>
              <a:t>Surviving Blood Loss</a:t>
            </a:r>
            <a:br>
              <a:rPr lang="en-US" sz="2800" b="1">
                <a:solidFill>
                  <a:srgbClr val="A50021"/>
                </a:solidFill>
                <a:latin typeface="Tahoma" pitchFamily="34" charset="0"/>
              </a:rPr>
            </a:br>
            <a:endParaRPr lang="en-US" sz="2000" b="1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85800" y="2667000"/>
            <a:ext cx="2857500" cy="15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pic>
        <p:nvPicPr>
          <p:cNvPr id="4104" name="Picture 6" descr="npo0000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413" y="4410075"/>
            <a:ext cx="19812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5" name="Line 8"/>
          <p:cNvSpPr>
            <a:spLocks noChangeShapeType="1"/>
          </p:cNvSpPr>
          <p:nvPr/>
        </p:nvSpPr>
        <p:spPr bwMode="auto">
          <a:xfrm flipV="1">
            <a:off x="2667000" y="5165725"/>
            <a:ext cx="457200" cy="673100"/>
          </a:xfrm>
          <a:prstGeom prst="line">
            <a:avLst/>
          </a:prstGeom>
          <a:noFill/>
          <a:ln w="28575">
            <a:noFill/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5086350" y="1905000"/>
            <a:ext cx="3568700" cy="2146300"/>
          </a:xfrm>
          <a:prstGeom prst="rect">
            <a:avLst/>
          </a:prstGeom>
          <a:solidFill>
            <a:schemeClr val="bg1"/>
          </a:solidFill>
          <a:ln w="28575">
            <a:solidFill>
              <a:srgbClr val="B9AB4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5029200" y="2054225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i="1"/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4800600" y="1317625"/>
            <a:ext cx="3886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  <a:latin typeface="Tahoma" pitchFamily="34" charset="0"/>
              </a:rPr>
              <a:t>H</a:t>
            </a:r>
            <a:r>
              <a:rPr lang="en-US" sz="1600" b="1" baseline="-25000">
                <a:solidFill>
                  <a:schemeClr val="bg1"/>
                </a:solidFill>
                <a:latin typeface="Tahoma" pitchFamily="34" charset="0"/>
              </a:rPr>
              <a:t>2</a:t>
            </a:r>
            <a:r>
              <a:rPr lang="en-US" sz="1600" b="1">
                <a:solidFill>
                  <a:schemeClr val="bg1"/>
                </a:solidFill>
                <a:latin typeface="Tahoma" pitchFamily="34" charset="0"/>
              </a:rPr>
              <a:t>S Effects LD90 Pigs</a:t>
            </a:r>
            <a:r>
              <a:rPr lang="en-US" sz="1600" b="1">
                <a:latin typeface="Tahoma" pitchFamily="34" charset="0"/>
              </a:rPr>
              <a:t/>
            </a:r>
            <a:br>
              <a:rPr lang="en-US" sz="1600" b="1">
                <a:latin typeface="Tahoma" pitchFamily="34" charset="0"/>
              </a:rPr>
            </a:br>
            <a:r>
              <a:rPr lang="en-US" sz="1300" b="1" i="1">
                <a:solidFill>
                  <a:srgbClr val="B9AB47"/>
                </a:solidFill>
              </a:rPr>
              <a:t>(60% hemorrhage, post treatment)</a:t>
            </a:r>
          </a:p>
        </p:txBody>
      </p:sp>
      <p:pic>
        <p:nvPicPr>
          <p:cNvPr id="4109" name="Picture 12"/>
          <p:cNvPicPr>
            <a:picLocks noChangeAspect="1" noChangeArrowheads="1"/>
          </p:cNvPicPr>
          <p:nvPr/>
        </p:nvPicPr>
        <p:blipFill>
          <a:blip r:embed="rId4" cstate="print"/>
          <a:srcRect l="2631" t="12163" r="2631" b="7210"/>
          <a:stretch>
            <a:fillRect/>
          </a:stretch>
        </p:blipFill>
        <p:spPr bwMode="auto">
          <a:xfrm>
            <a:off x="5302250" y="1981200"/>
            <a:ext cx="29987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5422900" y="2109788"/>
            <a:ext cx="130175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5235575" y="20351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100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5305425" y="23876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75</a:t>
            </a:r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5305425" y="27463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50</a:t>
            </a:r>
          </a:p>
        </p:txBody>
      </p:sp>
      <p:sp>
        <p:nvSpPr>
          <p:cNvPr id="4114" name="Text Box 17"/>
          <p:cNvSpPr txBox="1">
            <a:spLocks noChangeArrowheads="1"/>
          </p:cNvSpPr>
          <p:nvPr/>
        </p:nvSpPr>
        <p:spPr bwMode="auto">
          <a:xfrm>
            <a:off x="5305425" y="31003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25</a:t>
            </a:r>
          </a:p>
        </p:txBody>
      </p:sp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5375275" y="343535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0</a:t>
            </a:r>
          </a:p>
        </p:txBody>
      </p:sp>
      <p:sp>
        <p:nvSpPr>
          <p:cNvPr id="4116" name="Rectangle 19"/>
          <p:cNvSpPr>
            <a:spLocks noChangeArrowheads="1"/>
          </p:cNvSpPr>
          <p:nvPr/>
        </p:nvSpPr>
        <p:spPr bwMode="auto">
          <a:xfrm>
            <a:off x="5545138" y="3609975"/>
            <a:ext cx="2776537" cy="100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117" name="Text Box 20"/>
          <p:cNvSpPr txBox="1">
            <a:spLocks noChangeArrowheads="1"/>
          </p:cNvSpPr>
          <p:nvPr/>
        </p:nvSpPr>
        <p:spPr bwMode="auto">
          <a:xfrm>
            <a:off x="5461000" y="356076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0</a:t>
            </a:r>
          </a:p>
        </p:txBody>
      </p:sp>
      <p:sp>
        <p:nvSpPr>
          <p:cNvPr id="4118" name="Text Box 21"/>
          <p:cNvSpPr txBox="1">
            <a:spLocks noChangeArrowheads="1"/>
          </p:cNvSpPr>
          <p:nvPr/>
        </p:nvSpPr>
        <p:spPr bwMode="auto">
          <a:xfrm>
            <a:off x="5832475" y="35607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100</a:t>
            </a:r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8039100" y="35607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600</a:t>
            </a:r>
          </a:p>
        </p:txBody>
      </p:sp>
      <p:sp>
        <p:nvSpPr>
          <p:cNvPr id="4120" name="Rectangle 23"/>
          <p:cNvSpPr>
            <a:spLocks noChangeArrowheads="1"/>
          </p:cNvSpPr>
          <p:nvPr/>
        </p:nvSpPr>
        <p:spPr bwMode="auto">
          <a:xfrm>
            <a:off x="6321425" y="3724275"/>
            <a:ext cx="1162050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121" name="Text Box 24"/>
          <p:cNvSpPr txBox="1">
            <a:spLocks noChangeArrowheads="1"/>
          </p:cNvSpPr>
          <p:nvPr/>
        </p:nvSpPr>
        <p:spPr bwMode="auto">
          <a:xfrm>
            <a:off x="6273800" y="35607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200</a:t>
            </a:r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6715125" y="35607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300</a:t>
            </a:r>
          </a:p>
        </p:txBody>
      </p:sp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7156450" y="35607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400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7597775" y="35607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500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5946775" y="3727450"/>
            <a:ext cx="1924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Time (min) from end of bleed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 rot="-5400000">
            <a:off x="4816475" y="272891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% Survival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6340475" y="2309813"/>
            <a:ext cx="163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H</a:t>
            </a:r>
            <a:r>
              <a:rPr lang="en-US" sz="1000" b="1" baseline="-25000"/>
              <a:t>2</a:t>
            </a:r>
            <a:r>
              <a:rPr lang="en-US" sz="1000" b="1"/>
              <a:t>S-treated Group (n=7)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5835650" y="3048000"/>
            <a:ext cx="1395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/>
              <a:t>Control Group (n=7)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4800600" y="419735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990033"/>
                </a:solidFill>
                <a:latin typeface="Tahoma" pitchFamily="34" charset="0"/>
              </a:rPr>
              <a:t>Clinical Development Plan</a:t>
            </a:r>
          </a:p>
        </p:txBody>
      </p:sp>
      <p:sp>
        <p:nvSpPr>
          <p:cNvPr id="4130" name="Rectangle 33"/>
          <p:cNvSpPr>
            <a:spLocks noChangeArrowheads="1"/>
          </p:cNvSpPr>
          <p:nvPr/>
        </p:nvSpPr>
        <p:spPr bwMode="auto">
          <a:xfrm>
            <a:off x="4905375" y="4670425"/>
            <a:ext cx="3886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90000"/>
              </a:lnSpc>
              <a:spcBef>
                <a:spcPct val="30000"/>
              </a:spcBef>
              <a:spcAft>
                <a:spcPct val="40000"/>
              </a:spcAft>
              <a:buClr>
                <a:srgbClr val="A50021"/>
              </a:buClr>
              <a:buFontTx/>
              <a:buChar char="•"/>
              <a:tabLst>
                <a:tab pos="682625" algn="l"/>
              </a:tabLst>
            </a:pPr>
            <a:r>
              <a:rPr lang="en-US" sz="1600" b="1"/>
              <a:t>Ikaria Inc.</a:t>
            </a:r>
            <a:r>
              <a:rPr lang="en-US" sz="1400" b="1"/>
              <a:t> is the commercialization partner for H</a:t>
            </a:r>
            <a:r>
              <a:rPr lang="en-US" sz="1400" b="1" baseline="-25000"/>
              <a:t>2</a:t>
            </a:r>
            <a:r>
              <a:rPr lang="en-US" sz="1400" b="1"/>
              <a:t>S Therapies</a:t>
            </a:r>
          </a:p>
          <a:p>
            <a:pPr marL="168275" indent="-168275">
              <a:lnSpc>
                <a:spcPct val="90000"/>
              </a:lnSpc>
              <a:spcBef>
                <a:spcPct val="30000"/>
              </a:spcBef>
              <a:spcAft>
                <a:spcPct val="40000"/>
              </a:spcAft>
              <a:buClr>
                <a:srgbClr val="A50021"/>
              </a:buClr>
              <a:buFontTx/>
              <a:buChar char="•"/>
              <a:tabLst>
                <a:tab pos="682625" algn="l"/>
              </a:tabLst>
            </a:pPr>
            <a:r>
              <a:rPr lang="en-US" sz="1400" b="1"/>
              <a:t>GMP inhalation and intravenous formulations produced</a:t>
            </a:r>
          </a:p>
        </p:txBody>
      </p:sp>
      <p:sp>
        <p:nvSpPr>
          <p:cNvPr id="4131" name="Text Box 34"/>
          <p:cNvSpPr txBox="1">
            <a:spLocks noChangeArrowheads="1"/>
          </p:cNvSpPr>
          <p:nvPr/>
        </p:nvSpPr>
        <p:spPr bwMode="auto">
          <a:xfrm>
            <a:off x="5060950" y="5857875"/>
            <a:ext cx="3625850" cy="4762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A50021"/>
                </a:solidFill>
                <a:latin typeface="Verdana" pitchFamily="34" charset="0"/>
              </a:rPr>
              <a:t>Phase I human clinical trials </a:t>
            </a:r>
            <a:br>
              <a:rPr lang="en-US" sz="1200" b="1">
                <a:solidFill>
                  <a:srgbClr val="A50021"/>
                </a:solidFill>
                <a:latin typeface="Verdana" pitchFamily="34" charset="0"/>
              </a:rPr>
            </a:br>
            <a:r>
              <a:rPr lang="en-US" sz="1200" b="1">
                <a:solidFill>
                  <a:srgbClr val="A50021"/>
                </a:solidFill>
                <a:latin typeface="Verdana" pitchFamily="34" charset="0"/>
              </a:rPr>
              <a:t>ongoing in two centers</a:t>
            </a:r>
          </a:p>
        </p:txBody>
      </p:sp>
      <p:sp>
        <p:nvSpPr>
          <p:cNvPr id="4132" name="Text Box 35"/>
          <p:cNvSpPr txBox="1">
            <a:spLocks noChangeArrowheads="1"/>
          </p:cNvSpPr>
          <p:nvPr/>
        </p:nvSpPr>
        <p:spPr bwMode="auto">
          <a:xfrm>
            <a:off x="76200" y="1354138"/>
            <a:ext cx="4572000" cy="703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A50021"/>
                </a:solidFill>
                <a:latin typeface="Tahoma" pitchFamily="34" charset="0"/>
              </a:rPr>
              <a:t>Metabolic Control Using H</a:t>
            </a:r>
            <a:r>
              <a:rPr lang="en-US" sz="1600" b="1" baseline="-25000">
                <a:solidFill>
                  <a:srgbClr val="A50021"/>
                </a:solidFill>
                <a:latin typeface="Tahoma" pitchFamily="34" charset="0"/>
              </a:rPr>
              <a:t>2</a:t>
            </a:r>
            <a:r>
              <a:rPr lang="en-US" sz="1600" b="1">
                <a:solidFill>
                  <a:srgbClr val="A50021"/>
                </a:solidFill>
                <a:latin typeface="Tahoma" pitchFamily="34" charset="0"/>
              </a:rPr>
              <a:t>S Therapy</a:t>
            </a:r>
          </a:p>
          <a:p>
            <a:pPr>
              <a:spcBef>
                <a:spcPct val="50000"/>
              </a:spcBef>
            </a:pPr>
            <a:endParaRPr lang="en-US" sz="1600" b="1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832548" name="Rectangle 36"/>
          <p:cNvSpPr>
            <a:spLocks noChangeArrowheads="1"/>
          </p:cNvSpPr>
          <p:nvPr/>
        </p:nvSpPr>
        <p:spPr bwMode="auto">
          <a:xfrm>
            <a:off x="762000" y="3733800"/>
            <a:ext cx="35814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4134" name="Text Box 37"/>
          <p:cNvSpPr txBox="1">
            <a:spLocks noChangeArrowheads="1"/>
          </p:cNvSpPr>
          <p:nvPr/>
        </p:nvSpPr>
        <p:spPr bwMode="auto">
          <a:xfrm>
            <a:off x="533400" y="3111500"/>
            <a:ext cx="3886200" cy="4318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Tahoma" pitchFamily="34" charset="0"/>
              </a:rPr>
              <a:t>Suspended Animation Induced </a:t>
            </a:r>
            <a:br>
              <a:rPr lang="en-US" sz="1400" b="1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1400" b="1">
                <a:solidFill>
                  <a:schemeClr val="bg1"/>
                </a:solidFill>
                <a:latin typeface="Tahoma" pitchFamily="34" charset="0"/>
              </a:rPr>
              <a:t>in Rodents</a:t>
            </a:r>
          </a:p>
        </p:txBody>
      </p:sp>
      <p:pic>
        <p:nvPicPr>
          <p:cNvPr id="4135" name="Picture 38" descr="308_518_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48113"/>
            <a:ext cx="3429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6" name="Text Box 39"/>
          <p:cNvSpPr txBox="1">
            <a:spLocks noChangeArrowheads="1"/>
          </p:cNvSpPr>
          <p:nvPr/>
        </p:nvSpPr>
        <p:spPr bwMode="auto">
          <a:xfrm>
            <a:off x="1524000" y="3962400"/>
            <a:ext cx="19018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algn="ctr" eaLnBrk="0" hangingPunct="0">
              <a:spcBef>
                <a:spcPct val="50000"/>
              </a:spcBef>
              <a:buSzPct val="135000"/>
              <a:buFont typeface="Wingdings" pitchFamily="2" charset="2"/>
              <a:buNone/>
            </a:pPr>
            <a:r>
              <a:rPr lang="en-US" sz="1600" b="1" i="1">
                <a:solidFill>
                  <a:srgbClr val="560056"/>
                </a:solidFill>
              </a:rPr>
              <a:t>Science</a:t>
            </a:r>
            <a:r>
              <a:rPr lang="en-US" sz="1600" b="1">
                <a:solidFill>
                  <a:srgbClr val="560056"/>
                </a:solidFill>
              </a:rPr>
              <a:t>, 2005</a:t>
            </a:r>
          </a:p>
        </p:txBody>
      </p:sp>
      <p:sp>
        <p:nvSpPr>
          <p:cNvPr id="4137" name="Text Box 40"/>
          <p:cNvSpPr txBox="1">
            <a:spLocks noChangeArrowheads="1"/>
          </p:cNvSpPr>
          <p:nvPr/>
        </p:nvSpPr>
        <p:spPr bwMode="auto">
          <a:xfrm>
            <a:off x="3124200" y="6577013"/>
            <a:ext cx="2819400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i="1"/>
              <a:t>FOR OFFICIAL USE ONLY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7134225" y="6513513"/>
            <a:ext cx="1905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7" tIns="45640" rIns="91277" bIns="45640"/>
          <a:lstStyle/>
          <a:p>
            <a:pPr algn="r"/>
            <a:fld id="{6C37CCE4-BAAF-4F53-94C4-935927C56B25}" type="slidenum">
              <a:rPr lang="en-US" sz="1000" b="1"/>
              <a:pPr algn="r"/>
              <a:t>44</a:t>
            </a:fld>
            <a:endParaRPr lang="en-US" sz="1000" b="1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286000" y="228600"/>
            <a:ext cx="44370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A50021"/>
                </a:solidFill>
                <a:latin typeface="Tahoma" pitchFamily="34" charset="0"/>
              </a:rPr>
              <a:t>Surviving Blood Loss</a:t>
            </a:r>
            <a:r>
              <a:rPr lang="en-US" sz="2400" b="1">
                <a:solidFill>
                  <a:srgbClr val="A50021"/>
                </a:solidFill>
                <a:latin typeface="Tahoma" pitchFamily="34" charset="0"/>
              </a:rPr>
              <a:t/>
            </a:r>
            <a:br>
              <a:rPr lang="en-US" sz="2400" b="1">
                <a:solidFill>
                  <a:srgbClr val="A50021"/>
                </a:solidFill>
                <a:latin typeface="Tahoma" pitchFamily="34" charset="0"/>
              </a:rPr>
            </a:br>
            <a:r>
              <a:rPr lang="en-US" sz="2000" b="1">
                <a:solidFill>
                  <a:srgbClr val="A50021"/>
                </a:solidFill>
                <a:latin typeface="Tahoma" pitchFamily="34" charset="0"/>
              </a:rPr>
              <a:t>Sterol-Based Systemic Protection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3795713"/>
            <a:ext cx="6096000" cy="2757487"/>
            <a:chOff x="1776" y="2439"/>
            <a:chExt cx="3840" cy="1737"/>
          </a:xfrm>
        </p:grpSpPr>
        <p:sp>
          <p:nvSpPr>
            <p:cNvPr id="5269" name="Rectangle 4"/>
            <p:cNvSpPr>
              <a:spLocks noChangeArrowheads="1"/>
            </p:cNvSpPr>
            <p:nvPr/>
          </p:nvSpPr>
          <p:spPr bwMode="auto">
            <a:xfrm>
              <a:off x="2054" y="2439"/>
              <a:ext cx="3223" cy="1737"/>
            </a:xfrm>
            <a:prstGeom prst="rect">
              <a:avLst/>
            </a:prstGeom>
            <a:gradFill rotWithShape="1">
              <a:gsLst>
                <a:gs pos="0">
                  <a:srgbClr val="EAE6C8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270" name="Rectangle 5"/>
            <p:cNvSpPr>
              <a:spLocks noChangeArrowheads="1"/>
            </p:cNvSpPr>
            <p:nvPr/>
          </p:nvSpPr>
          <p:spPr bwMode="auto">
            <a:xfrm>
              <a:off x="1776" y="2448"/>
              <a:ext cx="3840" cy="1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9847" name="Rectangle 6"/>
            <p:cNvSpPr>
              <a:spLocks noChangeArrowheads="1"/>
            </p:cNvSpPr>
            <p:nvPr/>
          </p:nvSpPr>
          <p:spPr bwMode="auto">
            <a:xfrm>
              <a:off x="1776" y="2448"/>
              <a:ext cx="3840" cy="24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 dirty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968" y="2688"/>
              <a:ext cx="3536" cy="1257"/>
              <a:chOff x="930" y="2672"/>
              <a:chExt cx="3872" cy="1419"/>
            </a:xfrm>
          </p:grpSpPr>
          <p:sp>
            <p:nvSpPr>
              <p:cNvPr id="5274" name="Rectangle 8"/>
              <p:cNvSpPr>
                <a:spLocks noChangeArrowheads="1"/>
              </p:cNvSpPr>
              <p:nvPr/>
            </p:nvSpPr>
            <p:spPr bwMode="auto">
              <a:xfrm>
                <a:off x="1318" y="2848"/>
                <a:ext cx="3484" cy="10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75" name="Rectangle 9"/>
              <p:cNvSpPr>
                <a:spLocks noChangeArrowheads="1"/>
              </p:cNvSpPr>
              <p:nvPr/>
            </p:nvSpPr>
            <p:spPr bwMode="auto">
              <a:xfrm>
                <a:off x="1318" y="2848"/>
                <a:ext cx="3484" cy="100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76" name="Line 10"/>
              <p:cNvSpPr>
                <a:spLocks noChangeShapeType="1"/>
              </p:cNvSpPr>
              <p:nvPr/>
            </p:nvSpPr>
            <p:spPr bwMode="auto">
              <a:xfrm>
                <a:off x="1318" y="2848"/>
                <a:ext cx="34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Freeform 11"/>
              <p:cNvSpPr>
                <a:spLocks/>
              </p:cNvSpPr>
              <p:nvPr/>
            </p:nvSpPr>
            <p:spPr bwMode="auto">
              <a:xfrm>
                <a:off x="1318" y="2848"/>
                <a:ext cx="3484" cy="1008"/>
              </a:xfrm>
              <a:custGeom>
                <a:avLst/>
                <a:gdLst>
                  <a:gd name="T0" fmla="*/ 0 w 434"/>
                  <a:gd name="T1" fmla="*/ 20959488 h 138"/>
                  <a:gd name="T2" fmla="*/ 116148724 w 434"/>
                  <a:gd name="T3" fmla="*/ 20959488 h 138"/>
                  <a:gd name="T4" fmla="*/ 116148724 w 434"/>
                  <a:gd name="T5" fmla="*/ 0 h 138"/>
                  <a:gd name="T6" fmla="*/ 0 60000 65536"/>
                  <a:gd name="T7" fmla="*/ 0 60000 65536"/>
                  <a:gd name="T8" fmla="*/ 0 60000 65536"/>
                  <a:gd name="T9" fmla="*/ 0 w 434"/>
                  <a:gd name="T10" fmla="*/ 0 h 138"/>
                  <a:gd name="T11" fmla="*/ 434 w 434"/>
                  <a:gd name="T12" fmla="*/ 138 h 1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4" h="138">
                    <a:moveTo>
                      <a:pt x="0" y="138"/>
                    </a:moveTo>
                    <a:lnTo>
                      <a:pt x="434" y="138"/>
                    </a:ln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78" name="Line 12"/>
              <p:cNvSpPr>
                <a:spLocks noChangeShapeType="1"/>
              </p:cNvSpPr>
              <p:nvPr/>
            </p:nvSpPr>
            <p:spPr bwMode="auto">
              <a:xfrm flipV="1">
                <a:off x="1318" y="2848"/>
                <a:ext cx="0" cy="10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" name="Line 13"/>
              <p:cNvSpPr>
                <a:spLocks noChangeShapeType="1"/>
              </p:cNvSpPr>
              <p:nvPr/>
            </p:nvSpPr>
            <p:spPr bwMode="auto">
              <a:xfrm>
                <a:off x="1318" y="3856"/>
                <a:ext cx="34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" name="Line 14"/>
              <p:cNvSpPr>
                <a:spLocks noChangeShapeType="1"/>
              </p:cNvSpPr>
              <p:nvPr/>
            </p:nvSpPr>
            <p:spPr bwMode="auto">
              <a:xfrm flipV="1">
                <a:off x="1318" y="2848"/>
                <a:ext cx="0" cy="10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" name="Line 15"/>
              <p:cNvSpPr>
                <a:spLocks noChangeShapeType="1"/>
              </p:cNvSpPr>
              <p:nvPr/>
            </p:nvSpPr>
            <p:spPr bwMode="auto">
              <a:xfrm flipV="1">
                <a:off x="1318" y="3820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" name="Line 16"/>
              <p:cNvSpPr>
                <a:spLocks noChangeShapeType="1"/>
              </p:cNvSpPr>
              <p:nvPr/>
            </p:nvSpPr>
            <p:spPr bwMode="auto">
              <a:xfrm>
                <a:off x="1318" y="2848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Rectangle 17"/>
              <p:cNvSpPr>
                <a:spLocks noChangeArrowheads="1"/>
              </p:cNvSpPr>
              <p:nvPr/>
            </p:nvSpPr>
            <p:spPr bwMode="auto">
              <a:xfrm>
                <a:off x="1295" y="3879"/>
                <a:ext cx="5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1400" b="1"/>
              </a:p>
            </p:txBody>
          </p:sp>
          <p:sp>
            <p:nvSpPr>
              <p:cNvPr id="5284" name="Line 18"/>
              <p:cNvSpPr>
                <a:spLocks noChangeShapeType="1"/>
              </p:cNvSpPr>
              <p:nvPr/>
            </p:nvSpPr>
            <p:spPr bwMode="auto">
              <a:xfrm flipV="1">
                <a:off x="1969" y="3820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" name="Line 19"/>
              <p:cNvSpPr>
                <a:spLocks noChangeShapeType="1"/>
              </p:cNvSpPr>
              <p:nvPr/>
            </p:nvSpPr>
            <p:spPr bwMode="auto">
              <a:xfrm>
                <a:off x="1969" y="2848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" name="Rectangle 20"/>
              <p:cNvSpPr>
                <a:spLocks noChangeArrowheads="1"/>
              </p:cNvSpPr>
              <p:nvPr/>
            </p:nvSpPr>
            <p:spPr bwMode="auto">
              <a:xfrm>
                <a:off x="1913" y="3879"/>
                <a:ext cx="108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50</a:t>
                </a:r>
                <a:endParaRPr lang="en-US" sz="1400" b="1"/>
              </a:p>
            </p:txBody>
          </p:sp>
          <p:sp>
            <p:nvSpPr>
              <p:cNvPr id="5287" name="Line 21"/>
              <p:cNvSpPr>
                <a:spLocks noChangeShapeType="1"/>
              </p:cNvSpPr>
              <p:nvPr/>
            </p:nvSpPr>
            <p:spPr bwMode="auto">
              <a:xfrm flipV="1">
                <a:off x="2619" y="3820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Line 22"/>
              <p:cNvSpPr>
                <a:spLocks noChangeShapeType="1"/>
              </p:cNvSpPr>
              <p:nvPr/>
            </p:nvSpPr>
            <p:spPr bwMode="auto">
              <a:xfrm>
                <a:off x="2619" y="2848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Rectangle 23"/>
              <p:cNvSpPr>
                <a:spLocks noChangeArrowheads="1"/>
              </p:cNvSpPr>
              <p:nvPr/>
            </p:nvSpPr>
            <p:spPr bwMode="auto">
              <a:xfrm>
                <a:off x="2539" y="3879"/>
                <a:ext cx="16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100</a:t>
                </a:r>
                <a:endParaRPr lang="en-US" sz="1400" b="1"/>
              </a:p>
            </p:txBody>
          </p:sp>
          <p:sp>
            <p:nvSpPr>
              <p:cNvPr id="5290" name="Line 24"/>
              <p:cNvSpPr>
                <a:spLocks noChangeShapeType="1"/>
              </p:cNvSpPr>
              <p:nvPr/>
            </p:nvSpPr>
            <p:spPr bwMode="auto">
              <a:xfrm flipV="1">
                <a:off x="3269" y="3820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" name="Line 25"/>
              <p:cNvSpPr>
                <a:spLocks noChangeShapeType="1"/>
              </p:cNvSpPr>
              <p:nvPr/>
            </p:nvSpPr>
            <p:spPr bwMode="auto">
              <a:xfrm>
                <a:off x="3269" y="2848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" name="Rectangle 26"/>
              <p:cNvSpPr>
                <a:spLocks noChangeArrowheads="1"/>
              </p:cNvSpPr>
              <p:nvPr/>
            </p:nvSpPr>
            <p:spPr bwMode="auto">
              <a:xfrm>
                <a:off x="3189" y="3879"/>
                <a:ext cx="16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150</a:t>
                </a:r>
                <a:endParaRPr lang="en-US" sz="1400" b="1"/>
              </a:p>
            </p:txBody>
          </p:sp>
          <p:sp>
            <p:nvSpPr>
              <p:cNvPr id="5293" name="Line 27"/>
              <p:cNvSpPr>
                <a:spLocks noChangeShapeType="1"/>
              </p:cNvSpPr>
              <p:nvPr/>
            </p:nvSpPr>
            <p:spPr bwMode="auto">
              <a:xfrm flipV="1">
                <a:off x="3919" y="3820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Line 28"/>
              <p:cNvSpPr>
                <a:spLocks noChangeShapeType="1"/>
              </p:cNvSpPr>
              <p:nvPr/>
            </p:nvSpPr>
            <p:spPr bwMode="auto">
              <a:xfrm>
                <a:off x="3919" y="2848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Rectangle 29"/>
              <p:cNvSpPr>
                <a:spLocks noChangeArrowheads="1"/>
              </p:cNvSpPr>
              <p:nvPr/>
            </p:nvSpPr>
            <p:spPr bwMode="auto">
              <a:xfrm>
                <a:off x="3839" y="3879"/>
                <a:ext cx="16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200</a:t>
                </a:r>
                <a:endParaRPr lang="en-US" sz="1400" b="1"/>
              </a:p>
            </p:txBody>
          </p:sp>
          <p:sp>
            <p:nvSpPr>
              <p:cNvPr id="5296" name="Line 30"/>
              <p:cNvSpPr>
                <a:spLocks noChangeShapeType="1"/>
              </p:cNvSpPr>
              <p:nvPr/>
            </p:nvSpPr>
            <p:spPr bwMode="auto">
              <a:xfrm flipV="1">
                <a:off x="4570" y="3820"/>
                <a:ext cx="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Line 31"/>
              <p:cNvSpPr>
                <a:spLocks noChangeShapeType="1"/>
              </p:cNvSpPr>
              <p:nvPr/>
            </p:nvSpPr>
            <p:spPr bwMode="auto">
              <a:xfrm>
                <a:off x="4570" y="2848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Rectangle 32"/>
              <p:cNvSpPr>
                <a:spLocks noChangeArrowheads="1"/>
              </p:cNvSpPr>
              <p:nvPr/>
            </p:nvSpPr>
            <p:spPr bwMode="auto">
              <a:xfrm>
                <a:off x="4489" y="3879"/>
                <a:ext cx="16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250</a:t>
                </a:r>
                <a:endParaRPr lang="en-US" sz="1400" b="1"/>
              </a:p>
            </p:txBody>
          </p:sp>
          <p:sp>
            <p:nvSpPr>
              <p:cNvPr id="5299" name="Line 33"/>
              <p:cNvSpPr>
                <a:spLocks noChangeShapeType="1"/>
              </p:cNvSpPr>
              <p:nvPr/>
            </p:nvSpPr>
            <p:spPr bwMode="auto">
              <a:xfrm>
                <a:off x="1318" y="3856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Line 34"/>
              <p:cNvSpPr>
                <a:spLocks noChangeShapeType="1"/>
              </p:cNvSpPr>
              <p:nvPr/>
            </p:nvSpPr>
            <p:spPr bwMode="auto">
              <a:xfrm flipH="1">
                <a:off x="4762" y="3856"/>
                <a:ext cx="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Rectangle 35"/>
              <p:cNvSpPr>
                <a:spLocks noChangeArrowheads="1"/>
              </p:cNvSpPr>
              <p:nvPr/>
            </p:nvSpPr>
            <p:spPr bwMode="auto">
              <a:xfrm>
                <a:off x="1231" y="3799"/>
                <a:ext cx="54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1400" b="1"/>
              </a:p>
            </p:txBody>
          </p:sp>
          <p:sp>
            <p:nvSpPr>
              <p:cNvPr id="5302" name="Line 36"/>
              <p:cNvSpPr>
                <a:spLocks noChangeShapeType="1"/>
              </p:cNvSpPr>
              <p:nvPr/>
            </p:nvSpPr>
            <p:spPr bwMode="auto">
              <a:xfrm>
                <a:off x="1318" y="3520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Line 37"/>
              <p:cNvSpPr>
                <a:spLocks noChangeShapeType="1"/>
              </p:cNvSpPr>
              <p:nvPr/>
            </p:nvSpPr>
            <p:spPr bwMode="auto">
              <a:xfrm flipH="1">
                <a:off x="4762" y="3520"/>
                <a:ext cx="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Rectangle 38"/>
              <p:cNvSpPr>
                <a:spLocks noChangeArrowheads="1"/>
              </p:cNvSpPr>
              <p:nvPr/>
            </p:nvSpPr>
            <p:spPr bwMode="auto">
              <a:xfrm>
                <a:off x="1174" y="3461"/>
                <a:ext cx="108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50</a:t>
                </a:r>
                <a:endParaRPr lang="en-US" sz="1400" b="1"/>
              </a:p>
            </p:txBody>
          </p:sp>
          <p:sp>
            <p:nvSpPr>
              <p:cNvPr id="5305" name="Line 39"/>
              <p:cNvSpPr>
                <a:spLocks noChangeShapeType="1"/>
              </p:cNvSpPr>
              <p:nvPr/>
            </p:nvSpPr>
            <p:spPr bwMode="auto">
              <a:xfrm>
                <a:off x="1318" y="3184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Line 40"/>
              <p:cNvSpPr>
                <a:spLocks noChangeShapeType="1"/>
              </p:cNvSpPr>
              <p:nvPr/>
            </p:nvSpPr>
            <p:spPr bwMode="auto">
              <a:xfrm flipH="1">
                <a:off x="4762" y="3184"/>
                <a:ext cx="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Rectangle 41"/>
              <p:cNvSpPr>
                <a:spLocks noChangeArrowheads="1"/>
              </p:cNvSpPr>
              <p:nvPr/>
            </p:nvSpPr>
            <p:spPr bwMode="auto">
              <a:xfrm>
                <a:off x="1118" y="3125"/>
                <a:ext cx="16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100</a:t>
                </a:r>
                <a:endParaRPr lang="en-US" sz="1400" b="1"/>
              </a:p>
            </p:txBody>
          </p:sp>
          <p:sp>
            <p:nvSpPr>
              <p:cNvPr id="5308" name="Line 42"/>
              <p:cNvSpPr>
                <a:spLocks noChangeShapeType="1"/>
              </p:cNvSpPr>
              <p:nvPr/>
            </p:nvSpPr>
            <p:spPr bwMode="auto">
              <a:xfrm>
                <a:off x="1318" y="2848"/>
                <a:ext cx="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" name="Line 43"/>
              <p:cNvSpPr>
                <a:spLocks noChangeShapeType="1"/>
              </p:cNvSpPr>
              <p:nvPr/>
            </p:nvSpPr>
            <p:spPr bwMode="auto">
              <a:xfrm flipH="1">
                <a:off x="4762" y="2848"/>
                <a:ext cx="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" name="Rectangle 44"/>
              <p:cNvSpPr>
                <a:spLocks noChangeArrowheads="1"/>
              </p:cNvSpPr>
              <p:nvPr/>
            </p:nvSpPr>
            <p:spPr bwMode="auto">
              <a:xfrm>
                <a:off x="1118" y="2789"/>
                <a:ext cx="161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150</a:t>
                </a:r>
                <a:endParaRPr lang="en-US" sz="1400" b="1"/>
              </a:p>
            </p:txBody>
          </p:sp>
          <p:sp>
            <p:nvSpPr>
              <p:cNvPr id="5311" name="Line 45"/>
              <p:cNvSpPr>
                <a:spLocks noChangeShapeType="1"/>
              </p:cNvSpPr>
              <p:nvPr/>
            </p:nvSpPr>
            <p:spPr bwMode="auto">
              <a:xfrm>
                <a:off x="1318" y="2848"/>
                <a:ext cx="34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2" name="Freeform 46"/>
              <p:cNvSpPr>
                <a:spLocks/>
              </p:cNvSpPr>
              <p:nvPr/>
            </p:nvSpPr>
            <p:spPr bwMode="auto">
              <a:xfrm>
                <a:off x="1318" y="2848"/>
                <a:ext cx="3484" cy="1008"/>
              </a:xfrm>
              <a:custGeom>
                <a:avLst/>
                <a:gdLst>
                  <a:gd name="T0" fmla="*/ 0 w 434"/>
                  <a:gd name="T1" fmla="*/ 20959488 h 138"/>
                  <a:gd name="T2" fmla="*/ 116148724 w 434"/>
                  <a:gd name="T3" fmla="*/ 20959488 h 138"/>
                  <a:gd name="T4" fmla="*/ 116148724 w 434"/>
                  <a:gd name="T5" fmla="*/ 0 h 138"/>
                  <a:gd name="T6" fmla="*/ 0 60000 65536"/>
                  <a:gd name="T7" fmla="*/ 0 60000 65536"/>
                  <a:gd name="T8" fmla="*/ 0 60000 65536"/>
                  <a:gd name="T9" fmla="*/ 0 w 434"/>
                  <a:gd name="T10" fmla="*/ 0 h 138"/>
                  <a:gd name="T11" fmla="*/ 434 w 434"/>
                  <a:gd name="T12" fmla="*/ 138 h 1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4" h="138">
                    <a:moveTo>
                      <a:pt x="0" y="138"/>
                    </a:moveTo>
                    <a:lnTo>
                      <a:pt x="434" y="138"/>
                    </a:ln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13" name="Line 47"/>
              <p:cNvSpPr>
                <a:spLocks noChangeShapeType="1"/>
              </p:cNvSpPr>
              <p:nvPr/>
            </p:nvSpPr>
            <p:spPr bwMode="auto">
              <a:xfrm flipV="1">
                <a:off x="1318" y="2848"/>
                <a:ext cx="0" cy="10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" name="Freeform 48"/>
              <p:cNvSpPr>
                <a:spLocks/>
              </p:cNvSpPr>
              <p:nvPr/>
            </p:nvSpPr>
            <p:spPr bwMode="auto">
              <a:xfrm>
                <a:off x="1318" y="3104"/>
                <a:ext cx="201" cy="760"/>
              </a:xfrm>
              <a:custGeom>
                <a:avLst/>
                <a:gdLst>
                  <a:gd name="T0" fmla="*/ 0 w 227"/>
                  <a:gd name="T1" fmla="*/ 47 h 945"/>
                  <a:gd name="T2" fmla="*/ 4 w 227"/>
                  <a:gd name="T3" fmla="*/ 42 h 945"/>
                  <a:gd name="T4" fmla="*/ 4 w 227"/>
                  <a:gd name="T5" fmla="*/ 37 h 945"/>
                  <a:gd name="T6" fmla="*/ 9 w 227"/>
                  <a:gd name="T7" fmla="*/ 44 h 945"/>
                  <a:gd name="T8" fmla="*/ 9 w 227"/>
                  <a:gd name="T9" fmla="*/ 37 h 945"/>
                  <a:gd name="T10" fmla="*/ 13 w 227"/>
                  <a:gd name="T11" fmla="*/ 42 h 945"/>
                  <a:gd name="T12" fmla="*/ 13 w 227"/>
                  <a:gd name="T13" fmla="*/ 37 h 945"/>
                  <a:gd name="T14" fmla="*/ 18 w 227"/>
                  <a:gd name="T15" fmla="*/ 42 h 945"/>
                  <a:gd name="T16" fmla="*/ 18 w 227"/>
                  <a:gd name="T17" fmla="*/ 37 h 945"/>
                  <a:gd name="T18" fmla="*/ 22 w 227"/>
                  <a:gd name="T19" fmla="*/ 42 h 945"/>
                  <a:gd name="T20" fmla="*/ 22 w 227"/>
                  <a:gd name="T21" fmla="*/ 55 h 945"/>
                  <a:gd name="T22" fmla="*/ 27 w 227"/>
                  <a:gd name="T23" fmla="*/ 71 h 945"/>
                  <a:gd name="T24" fmla="*/ 31 w 227"/>
                  <a:gd name="T25" fmla="*/ 71 h 945"/>
                  <a:gd name="T26" fmla="*/ 31 w 227"/>
                  <a:gd name="T27" fmla="*/ 42 h 945"/>
                  <a:gd name="T28" fmla="*/ 35 w 227"/>
                  <a:gd name="T29" fmla="*/ 25 h 945"/>
                  <a:gd name="T30" fmla="*/ 40 w 227"/>
                  <a:gd name="T31" fmla="*/ 160 h 945"/>
                  <a:gd name="T32" fmla="*/ 40 w 227"/>
                  <a:gd name="T33" fmla="*/ 35 h 945"/>
                  <a:gd name="T34" fmla="*/ 44 w 227"/>
                  <a:gd name="T35" fmla="*/ 39 h 945"/>
                  <a:gd name="T36" fmla="*/ 44 w 227"/>
                  <a:gd name="T37" fmla="*/ 39 h 945"/>
                  <a:gd name="T38" fmla="*/ 49 w 227"/>
                  <a:gd name="T39" fmla="*/ 47 h 945"/>
                  <a:gd name="T40" fmla="*/ 49 w 227"/>
                  <a:gd name="T41" fmla="*/ 31 h 945"/>
                  <a:gd name="T42" fmla="*/ 52 w 227"/>
                  <a:gd name="T43" fmla="*/ 49 h 945"/>
                  <a:gd name="T44" fmla="*/ 52 w 227"/>
                  <a:gd name="T45" fmla="*/ 49 h 945"/>
                  <a:gd name="T46" fmla="*/ 57 w 227"/>
                  <a:gd name="T47" fmla="*/ 47 h 945"/>
                  <a:gd name="T48" fmla="*/ 61 w 227"/>
                  <a:gd name="T49" fmla="*/ 59 h 945"/>
                  <a:gd name="T50" fmla="*/ 61 w 227"/>
                  <a:gd name="T51" fmla="*/ 14 h 945"/>
                  <a:gd name="T52" fmla="*/ 66 w 227"/>
                  <a:gd name="T53" fmla="*/ 42 h 945"/>
                  <a:gd name="T54" fmla="*/ 66 w 227"/>
                  <a:gd name="T55" fmla="*/ 47 h 945"/>
                  <a:gd name="T56" fmla="*/ 70 w 227"/>
                  <a:gd name="T57" fmla="*/ 61 h 945"/>
                  <a:gd name="T58" fmla="*/ 70 w 227"/>
                  <a:gd name="T59" fmla="*/ 61 h 945"/>
                  <a:gd name="T60" fmla="*/ 74 w 227"/>
                  <a:gd name="T61" fmla="*/ 67 h 945"/>
                  <a:gd name="T62" fmla="*/ 74 w 227"/>
                  <a:gd name="T63" fmla="*/ 12 h 945"/>
                  <a:gd name="T64" fmla="*/ 79 w 227"/>
                  <a:gd name="T65" fmla="*/ 55 h 945"/>
                  <a:gd name="T66" fmla="*/ 79 w 227"/>
                  <a:gd name="T67" fmla="*/ 35 h 945"/>
                  <a:gd name="T68" fmla="*/ 83 w 227"/>
                  <a:gd name="T69" fmla="*/ 42 h 945"/>
                  <a:gd name="T70" fmla="*/ 88 w 227"/>
                  <a:gd name="T71" fmla="*/ 42 h 945"/>
                  <a:gd name="T72" fmla="*/ 97 w 227"/>
                  <a:gd name="T73" fmla="*/ 49 h 945"/>
                  <a:gd name="T74" fmla="*/ 97 w 227"/>
                  <a:gd name="T75" fmla="*/ 51 h 945"/>
                  <a:gd name="T76" fmla="*/ 100 w 227"/>
                  <a:gd name="T77" fmla="*/ 49 h 945"/>
                  <a:gd name="T78" fmla="*/ 105 w 227"/>
                  <a:gd name="T79" fmla="*/ 160 h 945"/>
                  <a:gd name="T80" fmla="*/ 105 w 227"/>
                  <a:gd name="T81" fmla="*/ 47 h 945"/>
                  <a:gd name="T82" fmla="*/ 110 w 227"/>
                  <a:gd name="T83" fmla="*/ 74 h 9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7"/>
                  <a:gd name="T127" fmla="*/ 0 h 945"/>
                  <a:gd name="T128" fmla="*/ 227 w 227"/>
                  <a:gd name="T129" fmla="*/ 945 h 9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7" h="945">
                    <a:moveTo>
                      <a:pt x="0" y="0"/>
                    </a:moveTo>
                    <a:lnTo>
                      <a:pt x="0" y="173"/>
                    </a:lnTo>
                    <a:lnTo>
                      <a:pt x="0" y="146"/>
                    </a:lnTo>
                    <a:lnTo>
                      <a:pt x="9" y="155"/>
                    </a:lnTo>
                    <a:lnTo>
                      <a:pt x="9" y="164"/>
                    </a:lnTo>
                    <a:lnTo>
                      <a:pt x="9" y="136"/>
                    </a:lnTo>
                    <a:lnTo>
                      <a:pt x="9" y="155"/>
                    </a:lnTo>
                    <a:lnTo>
                      <a:pt x="18" y="164"/>
                    </a:lnTo>
                    <a:lnTo>
                      <a:pt x="18" y="136"/>
                    </a:lnTo>
                    <a:lnTo>
                      <a:pt x="18" y="146"/>
                    </a:lnTo>
                    <a:lnTo>
                      <a:pt x="28" y="155"/>
                    </a:lnTo>
                    <a:lnTo>
                      <a:pt x="28" y="136"/>
                    </a:lnTo>
                    <a:lnTo>
                      <a:pt x="28" y="146"/>
                    </a:lnTo>
                    <a:lnTo>
                      <a:pt x="37" y="155"/>
                    </a:lnTo>
                    <a:lnTo>
                      <a:pt x="37" y="136"/>
                    </a:lnTo>
                    <a:lnTo>
                      <a:pt x="37" y="146"/>
                    </a:lnTo>
                    <a:lnTo>
                      <a:pt x="46" y="155"/>
                    </a:lnTo>
                    <a:lnTo>
                      <a:pt x="46" y="146"/>
                    </a:lnTo>
                    <a:lnTo>
                      <a:pt x="46" y="200"/>
                    </a:lnTo>
                    <a:lnTo>
                      <a:pt x="55" y="209"/>
                    </a:lnTo>
                    <a:lnTo>
                      <a:pt x="55" y="264"/>
                    </a:lnTo>
                    <a:lnTo>
                      <a:pt x="55" y="255"/>
                    </a:lnTo>
                    <a:lnTo>
                      <a:pt x="64" y="264"/>
                    </a:lnTo>
                    <a:lnTo>
                      <a:pt x="64" y="291"/>
                    </a:lnTo>
                    <a:lnTo>
                      <a:pt x="64" y="155"/>
                    </a:lnTo>
                    <a:lnTo>
                      <a:pt x="73" y="146"/>
                    </a:lnTo>
                    <a:lnTo>
                      <a:pt x="73" y="91"/>
                    </a:lnTo>
                    <a:lnTo>
                      <a:pt x="73" y="582"/>
                    </a:lnTo>
                    <a:lnTo>
                      <a:pt x="82" y="591"/>
                    </a:lnTo>
                    <a:lnTo>
                      <a:pt x="82" y="627"/>
                    </a:lnTo>
                    <a:lnTo>
                      <a:pt x="82" y="127"/>
                    </a:lnTo>
                    <a:lnTo>
                      <a:pt x="82" y="136"/>
                    </a:lnTo>
                    <a:lnTo>
                      <a:pt x="91" y="146"/>
                    </a:lnTo>
                    <a:lnTo>
                      <a:pt x="91" y="155"/>
                    </a:lnTo>
                    <a:lnTo>
                      <a:pt x="91" y="146"/>
                    </a:lnTo>
                    <a:lnTo>
                      <a:pt x="100" y="155"/>
                    </a:lnTo>
                    <a:lnTo>
                      <a:pt x="100" y="173"/>
                    </a:lnTo>
                    <a:lnTo>
                      <a:pt x="100" y="109"/>
                    </a:lnTo>
                    <a:lnTo>
                      <a:pt x="100" y="118"/>
                    </a:lnTo>
                    <a:lnTo>
                      <a:pt x="109" y="109"/>
                    </a:lnTo>
                    <a:lnTo>
                      <a:pt x="109" y="182"/>
                    </a:lnTo>
                    <a:lnTo>
                      <a:pt x="109" y="109"/>
                    </a:lnTo>
                    <a:lnTo>
                      <a:pt x="109" y="182"/>
                    </a:lnTo>
                    <a:lnTo>
                      <a:pt x="118" y="173"/>
                    </a:lnTo>
                    <a:lnTo>
                      <a:pt x="118" y="209"/>
                    </a:lnTo>
                    <a:lnTo>
                      <a:pt x="127" y="218"/>
                    </a:lnTo>
                    <a:lnTo>
                      <a:pt x="127" y="264"/>
                    </a:lnTo>
                    <a:lnTo>
                      <a:pt x="127" y="55"/>
                    </a:lnTo>
                    <a:lnTo>
                      <a:pt x="127" y="164"/>
                    </a:lnTo>
                    <a:lnTo>
                      <a:pt x="137" y="155"/>
                    </a:lnTo>
                    <a:lnTo>
                      <a:pt x="137" y="173"/>
                    </a:lnTo>
                    <a:lnTo>
                      <a:pt x="146" y="164"/>
                    </a:lnTo>
                    <a:lnTo>
                      <a:pt x="146" y="227"/>
                    </a:lnTo>
                    <a:lnTo>
                      <a:pt x="146" y="164"/>
                    </a:lnTo>
                    <a:lnTo>
                      <a:pt x="146" y="227"/>
                    </a:lnTo>
                    <a:lnTo>
                      <a:pt x="155" y="236"/>
                    </a:lnTo>
                    <a:lnTo>
                      <a:pt x="155" y="246"/>
                    </a:lnTo>
                    <a:lnTo>
                      <a:pt x="155" y="46"/>
                    </a:lnTo>
                    <a:lnTo>
                      <a:pt x="164" y="37"/>
                    </a:lnTo>
                    <a:lnTo>
                      <a:pt x="164" y="200"/>
                    </a:lnTo>
                    <a:lnTo>
                      <a:pt x="164" y="37"/>
                    </a:lnTo>
                    <a:lnTo>
                      <a:pt x="164" y="127"/>
                    </a:lnTo>
                    <a:lnTo>
                      <a:pt x="173" y="136"/>
                    </a:lnTo>
                    <a:lnTo>
                      <a:pt x="173" y="155"/>
                    </a:lnTo>
                    <a:lnTo>
                      <a:pt x="182" y="164"/>
                    </a:lnTo>
                    <a:lnTo>
                      <a:pt x="182" y="155"/>
                    </a:lnTo>
                    <a:lnTo>
                      <a:pt x="182" y="182"/>
                    </a:lnTo>
                    <a:lnTo>
                      <a:pt x="200" y="182"/>
                    </a:lnTo>
                    <a:lnTo>
                      <a:pt x="191" y="182"/>
                    </a:lnTo>
                    <a:lnTo>
                      <a:pt x="200" y="191"/>
                    </a:lnTo>
                    <a:lnTo>
                      <a:pt x="209" y="182"/>
                    </a:lnTo>
                    <a:lnTo>
                      <a:pt x="209" y="582"/>
                    </a:lnTo>
                    <a:lnTo>
                      <a:pt x="218" y="591"/>
                    </a:lnTo>
                    <a:lnTo>
                      <a:pt x="218" y="736"/>
                    </a:lnTo>
                    <a:lnTo>
                      <a:pt x="218" y="173"/>
                    </a:lnTo>
                    <a:lnTo>
                      <a:pt x="218" y="264"/>
                    </a:lnTo>
                    <a:lnTo>
                      <a:pt x="227" y="273"/>
                    </a:lnTo>
                    <a:lnTo>
                      <a:pt x="227" y="94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15" name="Freeform 49"/>
              <p:cNvSpPr>
                <a:spLocks/>
              </p:cNvSpPr>
              <p:nvPr/>
            </p:nvSpPr>
            <p:spPr bwMode="auto">
              <a:xfrm>
                <a:off x="1527" y="2848"/>
                <a:ext cx="273" cy="1016"/>
              </a:xfrm>
              <a:custGeom>
                <a:avLst/>
                <a:gdLst>
                  <a:gd name="T0" fmla="*/ 0 w 309"/>
                  <a:gd name="T1" fmla="*/ 125 h 1263"/>
                  <a:gd name="T2" fmla="*/ 4 w 309"/>
                  <a:gd name="T3" fmla="*/ 124 h 1263"/>
                  <a:gd name="T4" fmla="*/ 9 w 309"/>
                  <a:gd name="T5" fmla="*/ 55 h 1263"/>
                  <a:gd name="T6" fmla="*/ 13 w 309"/>
                  <a:gd name="T7" fmla="*/ 12 h 1263"/>
                  <a:gd name="T8" fmla="*/ 18 w 309"/>
                  <a:gd name="T9" fmla="*/ 125 h 1263"/>
                  <a:gd name="T10" fmla="*/ 22 w 309"/>
                  <a:gd name="T11" fmla="*/ 113 h 1263"/>
                  <a:gd name="T12" fmla="*/ 27 w 309"/>
                  <a:gd name="T13" fmla="*/ 113 h 1263"/>
                  <a:gd name="T14" fmla="*/ 30 w 309"/>
                  <a:gd name="T15" fmla="*/ 124 h 1263"/>
                  <a:gd name="T16" fmla="*/ 34 w 309"/>
                  <a:gd name="T17" fmla="*/ 121 h 1263"/>
                  <a:gd name="T18" fmla="*/ 34 w 309"/>
                  <a:gd name="T19" fmla="*/ 124 h 1263"/>
                  <a:gd name="T20" fmla="*/ 39 w 309"/>
                  <a:gd name="T21" fmla="*/ 121 h 1263"/>
                  <a:gd name="T22" fmla="*/ 43 w 309"/>
                  <a:gd name="T23" fmla="*/ 124 h 1263"/>
                  <a:gd name="T24" fmla="*/ 48 w 309"/>
                  <a:gd name="T25" fmla="*/ 125 h 1263"/>
                  <a:gd name="T26" fmla="*/ 48 w 309"/>
                  <a:gd name="T27" fmla="*/ 125 h 1263"/>
                  <a:gd name="T28" fmla="*/ 52 w 309"/>
                  <a:gd name="T29" fmla="*/ 125 h 1263"/>
                  <a:gd name="T30" fmla="*/ 57 w 309"/>
                  <a:gd name="T31" fmla="*/ 130 h 1263"/>
                  <a:gd name="T32" fmla="*/ 61 w 309"/>
                  <a:gd name="T33" fmla="*/ 130 h 1263"/>
                  <a:gd name="T34" fmla="*/ 65 w 309"/>
                  <a:gd name="T35" fmla="*/ 134 h 1263"/>
                  <a:gd name="T36" fmla="*/ 65 w 309"/>
                  <a:gd name="T37" fmla="*/ 134 h 1263"/>
                  <a:gd name="T38" fmla="*/ 70 w 309"/>
                  <a:gd name="T39" fmla="*/ 130 h 1263"/>
                  <a:gd name="T40" fmla="*/ 74 w 309"/>
                  <a:gd name="T41" fmla="*/ 140 h 1263"/>
                  <a:gd name="T42" fmla="*/ 78 w 309"/>
                  <a:gd name="T43" fmla="*/ 138 h 1263"/>
                  <a:gd name="T44" fmla="*/ 78 w 309"/>
                  <a:gd name="T45" fmla="*/ 140 h 1263"/>
                  <a:gd name="T46" fmla="*/ 82 w 309"/>
                  <a:gd name="T47" fmla="*/ 140 h 1263"/>
                  <a:gd name="T48" fmla="*/ 86 w 309"/>
                  <a:gd name="T49" fmla="*/ 145 h 1263"/>
                  <a:gd name="T50" fmla="*/ 91 w 309"/>
                  <a:gd name="T51" fmla="*/ 147 h 1263"/>
                  <a:gd name="T52" fmla="*/ 95 w 309"/>
                  <a:gd name="T53" fmla="*/ 142 h 1263"/>
                  <a:gd name="T54" fmla="*/ 95 w 309"/>
                  <a:gd name="T55" fmla="*/ 150 h 1263"/>
                  <a:gd name="T56" fmla="*/ 99 w 309"/>
                  <a:gd name="T57" fmla="*/ 150 h 1263"/>
                  <a:gd name="T58" fmla="*/ 104 w 309"/>
                  <a:gd name="T59" fmla="*/ 154 h 1263"/>
                  <a:gd name="T60" fmla="*/ 109 w 309"/>
                  <a:gd name="T61" fmla="*/ 155 h 1263"/>
                  <a:gd name="T62" fmla="*/ 109 w 309"/>
                  <a:gd name="T63" fmla="*/ 160 h 1263"/>
                  <a:gd name="T64" fmla="*/ 112 w 309"/>
                  <a:gd name="T65" fmla="*/ 157 h 1263"/>
                  <a:gd name="T66" fmla="*/ 118 w 309"/>
                  <a:gd name="T67" fmla="*/ 163 h 1263"/>
                  <a:gd name="T68" fmla="*/ 121 w 309"/>
                  <a:gd name="T69" fmla="*/ 155 h 1263"/>
                  <a:gd name="T70" fmla="*/ 121 w 309"/>
                  <a:gd name="T71" fmla="*/ 163 h 1263"/>
                  <a:gd name="T72" fmla="*/ 125 w 309"/>
                  <a:gd name="T73" fmla="*/ 160 h 1263"/>
                  <a:gd name="T74" fmla="*/ 130 w 309"/>
                  <a:gd name="T75" fmla="*/ 165 h 1263"/>
                  <a:gd name="T76" fmla="*/ 133 w 309"/>
                  <a:gd name="T77" fmla="*/ 167 h 1263"/>
                  <a:gd name="T78" fmla="*/ 139 w 309"/>
                  <a:gd name="T79" fmla="*/ 167 h 1263"/>
                  <a:gd name="T80" fmla="*/ 143 w 309"/>
                  <a:gd name="T81" fmla="*/ 170 h 1263"/>
                  <a:gd name="T82" fmla="*/ 147 w 309"/>
                  <a:gd name="T83" fmla="*/ 172 h 126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9"/>
                  <a:gd name="T127" fmla="*/ 0 h 1263"/>
                  <a:gd name="T128" fmla="*/ 309 w 309"/>
                  <a:gd name="T129" fmla="*/ 1263 h 126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9" h="1263">
                    <a:moveTo>
                      <a:pt x="0" y="1263"/>
                    </a:moveTo>
                    <a:lnTo>
                      <a:pt x="0" y="464"/>
                    </a:lnTo>
                    <a:lnTo>
                      <a:pt x="10" y="454"/>
                    </a:lnTo>
                    <a:lnTo>
                      <a:pt x="10" y="464"/>
                    </a:lnTo>
                    <a:lnTo>
                      <a:pt x="10" y="454"/>
                    </a:lnTo>
                    <a:lnTo>
                      <a:pt x="19" y="445"/>
                    </a:lnTo>
                    <a:lnTo>
                      <a:pt x="19" y="654"/>
                    </a:lnTo>
                    <a:lnTo>
                      <a:pt x="19" y="200"/>
                    </a:lnTo>
                    <a:lnTo>
                      <a:pt x="28" y="191"/>
                    </a:lnTo>
                    <a:lnTo>
                      <a:pt x="28" y="0"/>
                    </a:lnTo>
                    <a:lnTo>
                      <a:pt x="28" y="46"/>
                    </a:lnTo>
                    <a:lnTo>
                      <a:pt x="37" y="55"/>
                    </a:lnTo>
                    <a:lnTo>
                      <a:pt x="37" y="491"/>
                    </a:lnTo>
                    <a:lnTo>
                      <a:pt x="37" y="464"/>
                    </a:lnTo>
                    <a:lnTo>
                      <a:pt x="46" y="454"/>
                    </a:lnTo>
                    <a:lnTo>
                      <a:pt x="46" y="409"/>
                    </a:lnTo>
                    <a:lnTo>
                      <a:pt x="46" y="418"/>
                    </a:lnTo>
                    <a:lnTo>
                      <a:pt x="55" y="427"/>
                    </a:lnTo>
                    <a:lnTo>
                      <a:pt x="55" y="445"/>
                    </a:lnTo>
                    <a:lnTo>
                      <a:pt x="55" y="418"/>
                    </a:lnTo>
                    <a:lnTo>
                      <a:pt x="55" y="445"/>
                    </a:lnTo>
                    <a:lnTo>
                      <a:pt x="64" y="454"/>
                    </a:lnTo>
                    <a:lnTo>
                      <a:pt x="64" y="427"/>
                    </a:lnTo>
                    <a:lnTo>
                      <a:pt x="64" y="436"/>
                    </a:lnTo>
                    <a:lnTo>
                      <a:pt x="73" y="445"/>
                    </a:lnTo>
                    <a:lnTo>
                      <a:pt x="73" y="454"/>
                    </a:lnTo>
                    <a:lnTo>
                      <a:pt x="73" y="436"/>
                    </a:lnTo>
                    <a:lnTo>
                      <a:pt x="73" y="454"/>
                    </a:lnTo>
                    <a:lnTo>
                      <a:pt x="82" y="445"/>
                    </a:lnTo>
                    <a:lnTo>
                      <a:pt x="82" y="464"/>
                    </a:lnTo>
                    <a:lnTo>
                      <a:pt x="82" y="445"/>
                    </a:lnTo>
                    <a:lnTo>
                      <a:pt x="82" y="454"/>
                    </a:lnTo>
                    <a:lnTo>
                      <a:pt x="91" y="445"/>
                    </a:lnTo>
                    <a:lnTo>
                      <a:pt x="91" y="454"/>
                    </a:lnTo>
                    <a:lnTo>
                      <a:pt x="91" y="445"/>
                    </a:lnTo>
                    <a:lnTo>
                      <a:pt x="91" y="454"/>
                    </a:lnTo>
                    <a:lnTo>
                      <a:pt x="100" y="464"/>
                    </a:lnTo>
                    <a:lnTo>
                      <a:pt x="100" y="473"/>
                    </a:lnTo>
                    <a:lnTo>
                      <a:pt x="100" y="454"/>
                    </a:lnTo>
                    <a:lnTo>
                      <a:pt x="100" y="464"/>
                    </a:lnTo>
                    <a:lnTo>
                      <a:pt x="110" y="473"/>
                    </a:lnTo>
                    <a:lnTo>
                      <a:pt x="110" y="482"/>
                    </a:lnTo>
                    <a:lnTo>
                      <a:pt x="110" y="464"/>
                    </a:lnTo>
                    <a:lnTo>
                      <a:pt x="110" y="482"/>
                    </a:lnTo>
                    <a:lnTo>
                      <a:pt x="119" y="473"/>
                    </a:lnTo>
                    <a:lnTo>
                      <a:pt x="119" y="482"/>
                    </a:lnTo>
                    <a:lnTo>
                      <a:pt x="119" y="464"/>
                    </a:lnTo>
                    <a:lnTo>
                      <a:pt x="119" y="473"/>
                    </a:lnTo>
                    <a:lnTo>
                      <a:pt x="128" y="482"/>
                    </a:lnTo>
                    <a:lnTo>
                      <a:pt x="128" y="473"/>
                    </a:lnTo>
                    <a:lnTo>
                      <a:pt x="128" y="500"/>
                    </a:lnTo>
                    <a:lnTo>
                      <a:pt x="137" y="491"/>
                    </a:lnTo>
                    <a:lnTo>
                      <a:pt x="137" y="500"/>
                    </a:lnTo>
                    <a:lnTo>
                      <a:pt x="137" y="482"/>
                    </a:lnTo>
                    <a:lnTo>
                      <a:pt x="137" y="491"/>
                    </a:lnTo>
                    <a:lnTo>
                      <a:pt x="146" y="500"/>
                    </a:lnTo>
                    <a:lnTo>
                      <a:pt x="146" y="509"/>
                    </a:lnTo>
                    <a:lnTo>
                      <a:pt x="146" y="482"/>
                    </a:lnTo>
                    <a:lnTo>
                      <a:pt x="146" y="500"/>
                    </a:lnTo>
                    <a:lnTo>
                      <a:pt x="155" y="509"/>
                    </a:lnTo>
                    <a:lnTo>
                      <a:pt x="155" y="518"/>
                    </a:lnTo>
                    <a:lnTo>
                      <a:pt x="155" y="500"/>
                    </a:lnTo>
                    <a:lnTo>
                      <a:pt x="164" y="509"/>
                    </a:lnTo>
                    <a:lnTo>
                      <a:pt x="164" y="518"/>
                    </a:lnTo>
                    <a:lnTo>
                      <a:pt x="164" y="500"/>
                    </a:lnTo>
                    <a:lnTo>
                      <a:pt x="164" y="518"/>
                    </a:lnTo>
                    <a:lnTo>
                      <a:pt x="173" y="527"/>
                    </a:lnTo>
                    <a:lnTo>
                      <a:pt x="173" y="518"/>
                    </a:lnTo>
                    <a:lnTo>
                      <a:pt x="173" y="527"/>
                    </a:lnTo>
                    <a:lnTo>
                      <a:pt x="182" y="518"/>
                    </a:lnTo>
                    <a:lnTo>
                      <a:pt x="182" y="536"/>
                    </a:lnTo>
                    <a:lnTo>
                      <a:pt x="182" y="518"/>
                    </a:lnTo>
                    <a:lnTo>
                      <a:pt x="191" y="527"/>
                    </a:lnTo>
                    <a:lnTo>
                      <a:pt x="191" y="545"/>
                    </a:lnTo>
                    <a:lnTo>
                      <a:pt x="191" y="518"/>
                    </a:lnTo>
                    <a:lnTo>
                      <a:pt x="191" y="536"/>
                    </a:lnTo>
                    <a:lnTo>
                      <a:pt x="200" y="527"/>
                    </a:lnTo>
                    <a:lnTo>
                      <a:pt x="200" y="554"/>
                    </a:lnTo>
                    <a:lnTo>
                      <a:pt x="200" y="527"/>
                    </a:lnTo>
                    <a:lnTo>
                      <a:pt x="200" y="554"/>
                    </a:lnTo>
                    <a:lnTo>
                      <a:pt x="209" y="564"/>
                    </a:lnTo>
                    <a:lnTo>
                      <a:pt x="209" y="554"/>
                    </a:lnTo>
                    <a:lnTo>
                      <a:pt x="219" y="564"/>
                    </a:lnTo>
                    <a:lnTo>
                      <a:pt x="219" y="554"/>
                    </a:lnTo>
                    <a:lnTo>
                      <a:pt x="219" y="564"/>
                    </a:lnTo>
                    <a:lnTo>
                      <a:pt x="228" y="573"/>
                    </a:lnTo>
                    <a:lnTo>
                      <a:pt x="228" y="591"/>
                    </a:lnTo>
                    <a:lnTo>
                      <a:pt x="228" y="564"/>
                    </a:lnTo>
                    <a:lnTo>
                      <a:pt x="228" y="591"/>
                    </a:lnTo>
                    <a:lnTo>
                      <a:pt x="237" y="582"/>
                    </a:lnTo>
                    <a:lnTo>
                      <a:pt x="237" y="591"/>
                    </a:lnTo>
                    <a:lnTo>
                      <a:pt x="237" y="582"/>
                    </a:lnTo>
                    <a:lnTo>
                      <a:pt x="237" y="591"/>
                    </a:lnTo>
                    <a:lnTo>
                      <a:pt x="246" y="600"/>
                    </a:lnTo>
                    <a:lnTo>
                      <a:pt x="246" y="582"/>
                    </a:lnTo>
                    <a:lnTo>
                      <a:pt x="255" y="573"/>
                    </a:lnTo>
                    <a:lnTo>
                      <a:pt x="255" y="600"/>
                    </a:lnTo>
                    <a:lnTo>
                      <a:pt x="255" y="554"/>
                    </a:lnTo>
                    <a:lnTo>
                      <a:pt x="255" y="600"/>
                    </a:lnTo>
                    <a:lnTo>
                      <a:pt x="264" y="591"/>
                    </a:lnTo>
                    <a:lnTo>
                      <a:pt x="264" y="600"/>
                    </a:lnTo>
                    <a:lnTo>
                      <a:pt x="264" y="591"/>
                    </a:lnTo>
                    <a:lnTo>
                      <a:pt x="264" y="600"/>
                    </a:lnTo>
                    <a:lnTo>
                      <a:pt x="273" y="609"/>
                    </a:lnTo>
                    <a:lnTo>
                      <a:pt x="273" y="600"/>
                    </a:lnTo>
                    <a:lnTo>
                      <a:pt x="273" y="609"/>
                    </a:lnTo>
                    <a:lnTo>
                      <a:pt x="282" y="618"/>
                    </a:lnTo>
                    <a:lnTo>
                      <a:pt x="282" y="627"/>
                    </a:lnTo>
                    <a:lnTo>
                      <a:pt x="291" y="618"/>
                    </a:lnTo>
                    <a:lnTo>
                      <a:pt x="291" y="591"/>
                    </a:lnTo>
                    <a:lnTo>
                      <a:pt x="291" y="636"/>
                    </a:lnTo>
                    <a:lnTo>
                      <a:pt x="300" y="627"/>
                    </a:lnTo>
                    <a:lnTo>
                      <a:pt x="300" y="645"/>
                    </a:lnTo>
                    <a:lnTo>
                      <a:pt x="309" y="636"/>
                    </a:lnTo>
                    <a:lnTo>
                      <a:pt x="309" y="645"/>
                    </a:lnTo>
                    <a:lnTo>
                      <a:pt x="309" y="627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16" name="Freeform 50"/>
              <p:cNvSpPr>
                <a:spLocks/>
              </p:cNvSpPr>
              <p:nvPr/>
            </p:nvSpPr>
            <p:spPr bwMode="auto">
              <a:xfrm>
                <a:off x="1800" y="3352"/>
                <a:ext cx="410" cy="300"/>
              </a:xfrm>
              <a:custGeom>
                <a:avLst/>
                <a:gdLst>
                  <a:gd name="T0" fmla="*/ 4 w 464"/>
                  <a:gd name="T1" fmla="*/ 7 h 373"/>
                  <a:gd name="T2" fmla="*/ 9 w 464"/>
                  <a:gd name="T3" fmla="*/ 25 h 373"/>
                  <a:gd name="T4" fmla="*/ 9 w 464"/>
                  <a:gd name="T5" fmla="*/ 14 h 373"/>
                  <a:gd name="T6" fmla="*/ 13 w 464"/>
                  <a:gd name="T7" fmla="*/ 20 h 373"/>
                  <a:gd name="T8" fmla="*/ 18 w 464"/>
                  <a:gd name="T9" fmla="*/ 31 h 373"/>
                  <a:gd name="T10" fmla="*/ 22 w 464"/>
                  <a:gd name="T11" fmla="*/ 37 h 373"/>
                  <a:gd name="T12" fmla="*/ 27 w 464"/>
                  <a:gd name="T13" fmla="*/ 35 h 373"/>
                  <a:gd name="T14" fmla="*/ 34 w 464"/>
                  <a:gd name="T15" fmla="*/ 39 h 373"/>
                  <a:gd name="T16" fmla="*/ 39 w 464"/>
                  <a:gd name="T17" fmla="*/ 44 h 373"/>
                  <a:gd name="T18" fmla="*/ 48 w 464"/>
                  <a:gd name="T19" fmla="*/ 51 h 373"/>
                  <a:gd name="T20" fmla="*/ 51 w 464"/>
                  <a:gd name="T21" fmla="*/ 57 h 373"/>
                  <a:gd name="T22" fmla="*/ 51 w 464"/>
                  <a:gd name="T23" fmla="*/ 59 h 373"/>
                  <a:gd name="T24" fmla="*/ 57 w 464"/>
                  <a:gd name="T25" fmla="*/ 74 h 373"/>
                  <a:gd name="T26" fmla="*/ 65 w 464"/>
                  <a:gd name="T27" fmla="*/ 61 h 373"/>
                  <a:gd name="T28" fmla="*/ 70 w 464"/>
                  <a:gd name="T29" fmla="*/ 61 h 373"/>
                  <a:gd name="T30" fmla="*/ 74 w 464"/>
                  <a:gd name="T31" fmla="*/ 76 h 373"/>
                  <a:gd name="T32" fmla="*/ 78 w 464"/>
                  <a:gd name="T33" fmla="*/ 74 h 373"/>
                  <a:gd name="T34" fmla="*/ 82 w 464"/>
                  <a:gd name="T35" fmla="*/ 74 h 373"/>
                  <a:gd name="T36" fmla="*/ 86 w 464"/>
                  <a:gd name="T37" fmla="*/ 78 h 373"/>
                  <a:gd name="T38" fmla="*/ 91 w 464"/>
                  <a:gd name="T39" fmla="*/ 74 h 373"/>
                  <a:gd name="T40" fmla="*/ 95 w 464"/>
                  <a:gd name="T41" fmla="*/ 81 h 373"/>
                  <a:gd name="T42" fmla="*/ 99 w 464"/>
                  <a:gd name="T43" fmla="*/ 89 h 373"/>
                  <a:gd name="T44" fmla="*/ 104 w 464"/>
                  <a:gd name="T45" fmla="*/ 87 h 373"/>
                  <a:gd name="T46" fmla="*/ 109 w 464"/>
                  <a:gd name="T47" fmla="*/ 94 h 373"/>
                  <a:gd name="T48" fmla="*/ 118 w 464"/>
                  <a:gd name="T49" fmla="*/ 91 h 373"/>
                  <a:gd name="T50" fmla="*/ 122 w 464"/>
                  <a:gd name="T51" fmla="*/ 94 h 373"/>
                  <a:gd name="T52" fmla="*/ 125 w 464"/>
                  <a:gd name="T53" fmla="*/ 97 h 373"/>
                  <a:gd name="T54" fmla="*/ 130 w 464"/>
                  <a:gd name="T55" fmla="*/ 97 h 373"/>
                  <a:gd name="T56" fmla="*/ 139 w 464"/>
                  <a:gd name="T57" fmla="*/ 94 h 373"/>
                  <a:gd name="T58" fmla="*/ 147 w 464"/>
                  <a:gd name="T59" fmla="*/ 97 h 373"/>
                  <a:gd name="T60" fmla="*/ 156 w 464"/>
                  <a:gd name="T61" fmla="*/ 99 h 373"/>
                  <a:gd name="T62" fmla="*/ 160 w 464"/>
                  <a:gd name="T63" fmla="*/ 94 h 373"/>
                  <a:gd name="T64" fmla="*/ 164 w 464"/>
                  <a:gd name="T65" fmla="*/ 97 h 373"/>
                  <a:gd name="T66" fmla="*/ 169 w 464"/>
                  <a:gd name="T67" fmla="*/ 97 h 373"/>
                  <a:gd name="T68" fmla="*/ 174 w 464"/>
                  <a:gd name="T69" fmla="*/ 94 h 373"/>
                  <a:gd name="T70" fmla="*/ 178 w 464"/>
                  <a:gd name="T71" fmla="*/ 94 h 373"/>
                  <a:gd name="T72" fmla="*/ 182 w 464"/>
                  <a:gd name="T73" fmla="*/ 101 h 373"/>
                  <a:gd name="T74" fmla="*/ 191 w 464"/>
                  <a:gd name="T75" fmla="*/ 97 h 373"/>
                  <a:gd name="T76" fmla="*/ 194 w 464"/>
                  <a:gd name="T77" fmla="*/ 87 h 373"/>
                  <a:gd name="T78" fmla="*/ 203 w 464"/>
                  <a:gd name="T79" fmla="*/ 91 h 373"/>
                  <a:gd name="T80" fmla="*/ 212 w 464"/>
                  <a:gd name="T81" fmla="*/ 64 h 373"/>
                  <a:gd name="T82" fmla="*/ 216 w 464"/>
                  <a:gd name="T83" fmla="*/ 67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4"/>
                  <a:gd name="T127" fmla="*/ 0 h 373"/>
                  <a:gd name="T128" fmla="*/ 464 w 464"/>
                  <a:gd name="T129" fmla="*/ 373 h 3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4" h="373">
                    <a:moveTo>
                      <a:pt x="0" y="0"/>
                    </a:moveTo>
                    <a:lnTo>
                      <a:pt x="0" y="18"/>
                    </a:lnTo>
                    <a:lnTo>
                      <a:pt x="9" y="27"/>
                    </a:lnTo>
                    <a:lnTo>
                      <a:pt x="9" y="18"/>
                    </a:lnTo>
                    <a:lnTo>
                      <a:pt x="9" y="82"/>
                    </a:lnTo>
                    <a:lnTo>
                      <a:pt x="19" y="91"/>
                    </a:lnTo>
                    <a:lnTo>
                      <a:pt x="19" y="55"/>
                    </a:lnTo>
                    <a:lnTo>
                      <a:pt x="28" y="64"/>
                    </a:lnTo>
                    <a:lnTo>
                      <a:pt x="28" y="55"/>
                    </a:lnTo>
                    <a:lnTo>
                      <a:pt x="28" y="73"/>
                    </a:lnTo>
                    <a:lnTo>
                      <a:pt x="37" y="82"/>
                    </a:lnTo>
                    <a:lnTo>
                      <a:pt x="37" y="73"/>
                    </a:lnTo>
                    <a:lnTo>
                      <a:pt x="37" y="118"/>
                    </a:lnTo>
                    <a:lnTo>
                      <a:pt x="46" y="127"/>
                    </a:lnTo>
                    <a:lnTo>
                      <a:pt x="46" y="136"/>
                    </a:lnTo>
                    <a:lnTo>
                      <a:pt x="55" y="146"/>
                    </a:lnTo>
                    <a:lnTo>
                      <a:pt x="55" y="155"/>
                    </a:lnTo>
                    <a:lnTo>
                      <a:pt x="55" y="127"/>
                    </a:lnTo>
                    <a:lnTo>
                      <a:pt x="73" y="127"/>
                    </a:lnTo>
                    <a:lnTo>
                      <a:pt x="64" y="127"/>
                    </a:lnTo>
                    <a:lnTo>
                      <a:pt x="73" y="146"/>
                    </a:lnTo>
                    <a:lnTo>
                      <a:pt x="82" y="136"/>
                    </a:lnTo>
                    <a:lnTo>
                      <a:pt x="82" y="164"/>
                    </a:lnTo>
                    <a:lnTo>
                      <a:pt x="91" y="173"/>
                    </a:lnTo>
                    <a:lnTo>
                      <a:pt x="91" y="182"/>
                    </a:lnTo>
                    <a:lnTo>
                      <a:pt x="100" y="191"/>
                    </a:lnTo>
                    <a:lnTo>
                      <a:pt x="100" y="182"/>
                    </a:lnTo>
                    <a:lnTo>
                      <a:pt x="100" y="200"/>
                    </a:lnTo>
                    <a:lnTo>
                      <a:pt x="109" y="209"/>
                    </a:lnTo>
                    <a:lnTo>
                      <a:pt x="109" y="236"/>
                    </a:lnTo>
                    <a:lnTo>
                      <a:pt x="109" y="200"/>
                    </a:lnTo>
                    <a:lnTo>
                      <a:pt x="109" y="218"/>
                    </a:lnTo>
                    <a:lnTo>
                      <a:pt x="119" y="227"/>
                    </a:lnTo>
                    <a:lnTo>
                      <a:pt x="119" y="282"/>
                    </a:lnTo>
                    <a:lnTo>
                      <a:pt x="119" y="273"/>
                    </a:lnTo>
                    <a:lnTo>
                      <a:pt x="128" y="264"/>
                    </a:lnTo>
                    <a:lnTo>
                      <a:pt x="128" y="218"/>
                    </a:lnTo>
                    <a:lnTo>
                      <a:pt x="137" y="227"/>
                    </a:lnTo>
                    <a:lnTo>
                      <a:pt x="137" y="236"/>
                    </a:lnTo>
                    <a:lnTo>
                      <a:pt x="137" y="218"/>
                    </a:lnTo>
                    <a:lnTo>
                      <a:pt x="146" y="227"/>
                    </a:lnTo>
                    <a:lnTo>
                      <a:pt x="146" y="264"/>
                    </a:lnTo>
                    <a:lnTo>
                      <a:pt x="155" y="273"/>
                    </a:lnTo>
                    <a:lnTo>
                      <a:pt x="155" y="282"/>
                    </a:lnTo>
                    <a:lnTo>
                      <a:pt x="155" y="264"/>
                    </a:lnTo>
                    <a:lnTo>
                      <a:pt x="164" y="255"/>
                    </a:lnTo>
                    <a:lnTo>
                      <a:pt x="164" y="273"/>
                    </a:lnTo>
                    <a:lnTo>
                      <a:pt x="173" y="282"/>
                    </a:lnTo>
                    <a:lnTo>
                      <a:pt x="173" y="309"/>
                    </a:lnTo>
                    <a:lnTo>
                      <a:pt x="173" y="273"/>
                    </a:lnTo>
                    <a:lnTo>
                      <a:pt x="173" y="291"/>
                    </a:lnTo>
                    <a:lnTo>
                      <a:pt x="182" y="282"/>
                    </a:lnTo>
                    <a:lnTo>
                      <a:pt x="182" y="291"/>
                    </a:lnTo>
                    <a:lnTo>
                      <a:pt x="182" y="282"/>
                    </a:lnTo>
                    <a:lnTo>
                      <a:pt x="191" y="273"/>
                    </a:lnTo>
                    <a:lnTo>
                      <a:pt x="191" y="282"/>
                    </a:lnTo>
                    <a:lnTo>
                      <a:pt x="200" y="291"/>
                    </a:lnTo>
                    <a:lnTo>
                      <a:pt x="200" y="300"/>
                    </a:lnTo>
                    <a:lnTo>
                      <a:pt x="200" y="282"/>
                    </a:lnTo>
                    <a:lnTo>
                      <a:pt x="209" y="291"/>
                    </a:lnTo>
                    <a:lnTo>
                      <a:pt x="209" y="327"/>
                    </a:lnTo>
                    <a:lnTo>
                      <a:pt x="209" y="309"/>
                    </a:lnTo>
                    <a:lnTo>
                      <a:pt x="218" y="300"/>
                    </a:lnTo>
                    <a:lnTo>
                      <a:pt x="218" y="318"/>
                    </a:lnTo>
                    <a:lnTo>
                      <a:pt x="218" y="309"/>
                    </a:lnTo>
                    <a:lnTo>
                      <a:pt x="228" y="318"/>
                    </a:lnTo>
                    <a:lnTo>
                      <a:pt x="228" y="346"/>
                    </a:lnTo>
                    <a:lnTo>
                      <a:pt x="237" y="355"/>
                    </a:lnTo>
                    <a:lnTo>
                      <a:pt x="237" y="327"/>
                    </a:lnTo>
                    <a:lnTo>
                      <a:pt x="246" y="336"/>
                    </a:lnTo>
                    <a:lnTo>
                      <a:pt x="246" y="346"/>
                    </a:lnTo>
                    <a:lnTo>
                      <a:pt x="246" y="336"/>
                    </a:lnTo>
                    <a:lnTo>
                      <a:pt x="255" y="346"/>
                    </a:lnTo>
                    <a:lnTo>
                      <a:pt x="255" y="355"/>
                    </a:lnTo>
                    <a:lnTo>
                      <a:pt x="255" y="346"/>
                    </a:lnTo>
                    <a:lnTo>
                      <a:pt x="264" y="355"/>
                    </a:lnTo>
                    <a:lnTo>
                      <a:pt x="264" y="346"/>
                    </a:lnTo>
                    <a:lnTo>
                      <a:pt x="264" y="364"/>
                    </a:lnTo>
                    <a:lnTo>
                      <a:pt x="273" y="355"/>
                    </a:lnTo>
                    <a:lnTo>
                      <a:pt x="273" y="346"/>
                    </a:lnTo>
                    <a:lnTo>
                      <a:pt x="273" y="364"/>
                    </a:lnTo>
                    <a:lnTo>
                      <a:pt x="291" y="346"/>
                    </a:lnTo>
                    <a:lnTo>
                      <a:pt x="291" y="327"/>
                    </a:lnTo>
                    <a:lnTo>
                      <a:pt x="309" y="327"/>
                    </a:lnTo>
                    <a:lnTo>
                      <a:pt x="309" y="355"/>
                    </a:lnTo>
                    <a:lnTo>
                      <a:pt x="300" y="327"/>
                    </a:lnTo>
                    <a:lnTo>
                      <a:pt x="309" y="346"/>
                    </a:lnTo>
                    <a:lnTo>
                      <a:pt x="327" y="364"/>
                    </a:lnTo>
                    <a:lnTo>
                      <a:pt x="318" y="364"/>
                    </a:lnTo>
                    <a:lnTo>
                      <a:pt x="327" y="336"/>
                    </a:lnTo>
                    <a:lnTo>
                      <a:pt x="337" y="346"/>
                    </a:lnTo>
                    <a:lnTo>
                      <a:pt x="337" y="355"/>
                    </a:lnTo>
                    <a:lnTo>
                      <a:pt x="337" y="346"/>
                    </a:lnTo>
                    <a:lnTo>
                      <a:pt x="346" y="355"/>
                    </a:lnTo>
                    <a:lnTo>
                      <a:pt x="346" y="364"/>
                    </a:lnTo>
                    <a:lnTo>
                      <a:pt x="346" y="346"/>
                    </a:lnTo>
                    <a:lnTo>
                      <a:pt x="355" y="355"/>
                    </a:lnTo>
                    <a:lnTo>
                      <a:pt x="355" y="364"/>
                    </a:lnTo>
                    <a:lnTo>
                      <a:pt x="355" y="355"/>
                    </a:lnTo>
                    <a:lnTo>
                      <a:pt x="364" y="346"/>
                    </a:lnTo>
                    <a:lnTo>
                      <a:pt x="364" y="336"/>
                    </a:lnTo>
                    <a:lnTo>
                      <a:pt x="373" y="346"/>
                    </a:lnTo>
                    <a:lnTo>
                      <a:pt x="373" y="364"/>
                    </a:lnTo>
                    <a:lnTo>
                      <a:pt x="382" y="373"/>
                    </a:lnTo>
                    <a:lnTo>
                      <a:pt x="382" y="364"/>
                    </a:lnTo>
                    <a:lnTo>
                      <a:pt x="391" y="364"/>
                    </a:lnTo>
                    <a:lnTo>
                      <a:pt x="400" y="355"/>
                    </a:lnTo>
                    <a:lnTo>
                      <a:pt x="400" y="318"/>
                    </a:lnTo>
                    <a:lnTo>
                      <a:pt x="418" y="318"/>
                    </a:lnTo>
                    <a:lnTo>
                      <a:pt x="409" y="318"/>
                    </a:lnTo>
                    <a:lnTo>
                      <a:pt x="418" y="318"/>
                    </a:lnTo>
                    <a:lnTo>
                      <a:pt x="437" y="336"/>
                    </a:lnTo>
                    <a:lnTo>
                      <a:pt x="427" y="336"/>
                    </a:lnTo>
                    <a:lnTo>
                      <a:pt x="437" y="336"/>
                    </a:lnTo>
                    <a:lnTo>
                      <a:pt x="446" y="327"/>
                    </a:lnTo>
                    <a:lnTo>
                      <a:pt x="446" y="236"/>
                    </a:lnTo>
                    <a:lnTo>
                      <a:pt x="446" y="246"/>
                    </a:lnTo>
                    <a:lnTo>
                      <a:pt x="455" y="255"/>
                    </a:lnTo>
                    <a:lnTo>
                      <a:pt x="455" y="246"/>
                    </a:lnTo>
                    <a:lnTo>
                      <a:pt x="455" y="291"/>
                    </a:lnTo>
                    <a:lnTo>
                      <a:pt x="464" y="30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17" name="Freeform 51"/>
              <p:cNvSpPr>
                <a:spLocks/>
              </p:cNvSpPr>
              <p:nvPr/>
            </p:nvSpPr>
            <p:spPr bwMode="auto">
              <a:xfrm>
                <a:off x="2210" y="3352"/>
                <a:ext cx="344" cy="512"/>
              </a:xfrm>
              <a:custGeom>
                <a:avLst/>
                <a:gdLst>
                  <a:gd name="T0" fmla="*/ 4 w 390"/>
                  <a:gd name="T1" fmla="*/ 69 h 636"/>
                  <a:gd name="T2" fmla="*/ 9 w 390"/>
                  <a:gd name="T3" fmla="*/ 69 h 636"/>
                  <a:gd name="T4" fmla="*/ 9 w 390"/>
                  <a:gd name="T5" fmla="*/ 61 h 636"/>
                  <a:gd name="T6" fmla="*/ 13 w 390"/>
                  <a:gd name="T7" fmla="*/ 49 h 636"/>
                  <a:gd name="T8" fmla="*/ 17 w 390"/>
                  <a:gd name="T9" fmla="*/ 57 h 636"/>
                  <a:gd name="T10" fmla="*/ 21 w 390"/>
                  <a:gd name="T11" fmla="*/ 39 h 636"/>
                  <a:gd name="T12" fmla="*/ 26 w 390"/>
                  <a:gd name="T13" fmla="*/ 156 h 636"/>
                  <a:gd name="T14" fmla="*/ 30 w 390"/>
                  <a:gd name="T15" fmla="*/ 81 h 636"/>
                  <a:gd name="T16" fmla="*/ 34 w 390"/>
                  <a:gd name="T17" fmla="*/ 74 h 636"/>
                  <a:gd name="T18" fmla="*/ 38 w 390"/>
                  <a:gd name="T19" fmla="*/ 69 h 636"/>
                  <a:gd name="T20" fmla="*/ 38 w 390"/>
                  <a:gd name="T21" fmla="*/ 101 h 636"/>
                  <a:gd name="T22" fmla="*/ 43 w 390"/>
                  <a:gd name="T23" fmla="*/ 44 h 636"/>
                  <a:gd name="T24" fmla="*/ 48 w 390"/>
                  <a:gd name="T25" fmla="*/ 67 h 636"/>
                  <a:gd name="T26" fmla="*/ 56 w 390"/>
                  <a:gd name="T27" fmla="*/ 42 h 636"/>
                  <a:gd name="T28" fmla="*/ 60 w 390"/>
                  <a:gd name="T29" fmla="*/ 37 h 636"/>
                  <a:gd name="T30" fmla="*/ 60 w 390"/>
                  <a:gd name="T31" fmla="*/ 31 h 636"/>
                  <a:gd name="T32" fmla="*/ 64 w 390"/>
                  <a:gd name="T33" fmla="*/ 47 h 636"/>
                  <a:gd name="T34" fmla="*/ 72 w 390"/>
                  <a:gd name="T35" fmla="*/ 49 h 636"/>
                  <a:gd name="T36" fmla="*/ 77 w 390"/>
                  <a:gd name="T37" fmla="*/ 141 h 636"/>
                  <a:gd name="T38" fmla="*/ 81 w 390"/>
                  <a:gd name="T39" fmla="*/ 52 h 636"/>
                  <a:gd name="T40" fmla="*/ 85 w 390"/>
                  <a:gd name="T41" fmla="*/ 37 h 636"/>
                  <a:gd name="T42" fmla="*/ 90 w 390"/>
                  <a:gd name="T43" fmla="*/ 42 h 636"/>
                  <a:gd name="T44" fmla="*/ 98 w 390"/>
                  <a:gd name="T45" fmla="*/ 15 h 636"/>
                  <a:gd name="T46" fmla="*/ 102 w 390"/>
                  <a:gd name="T47" fmla="*/ 12 h 636"/>
                  <a:gd name="T48" fmla="*/ 102 w 390"/>
                  <a:gd name="T49" fmla="*/ 12 h 636"/>
                  <a:gd name="T50" fmla="*/ 107 w 390"/>
                  <a:gd name="T51" fmla="*/ 18 h 636"/>
                  <a:gd name="T52" fmla="*/ 110 w 390"/>
                  <a:gd name="T53" fmla="*/ 18 h 636"/>
                  <a:gd name="T54" fmla="*/ 116 w 390"/>
                  <a:gd name="T55" fmla="*/ 25 h 636"/>
                  <a:gd name="T56" fmla="*/ 120 w 390"/>
                  <a:gd name="T57" fmla="*/ 27 h 636"/>
                  <a:gd name="T58" fmla="*/ 120 w 390"/>
                  <a:gd name="T59" fmla="*/ 25 h 636"/>
                  <a:gd name="T60" fmla="*/ 124 w 390"/>
                  <a:gd name="T61" fmla="*/ 12 h 636"/>
                  <a:gd name="T62" fmla="*/ 132 w 390"/>
                  <a:gd name="T63" fmla="*/ 25 h 636"/>
                  <a:gd name="T64" fmla="*/ 137 w 390"/>
                  <a:gd name="T65" fmla="*/ 25 h 636"/>
                  <a:gd name="T66" fmla="*/ 142 w 390"/>
                  <a:gd name="T67" fmla="*/ 27 h 636"/>
                  <a:gd name="T68" fmla="*/ 142 w 390"/>
                  <a:gd name="T69" fmla="*/ 30 h 636"/>
                  <a:gd name="T70" fmla="*/ 149 w 390"/>
                  <a:gd name="T71" fmla="*/ 2 h 636"/>
                  <a:gd name="T72" fmla="*/ 154 w 390"/>
                  <a:gd name="T73" fmla="*/ 12 h 636"/>
                  <a:gd name="T74" fmla="*/ 161 w 390"/>
                  <a:gd name="T75" fmla="*/ 18 h 636"/>
                  <a:gd name="T76" fmla="*/ 167 w 390"/>
                  <a:gd name="T77" fmla="*/ 0 h 636"/>
                  <a:gd name="T78" fmla="*/ 171 w 390"/>
                  <a:gd name="T79" fmla="*/ 23 h 636"/>
                  <a:gd name="T80" fmla="*/ 175 w 390"/>
                  <a:gd name="T81" fmla="*/ 25 h 636"/>
                  <a:gd name="T82" fmla="*/ 179 w 390"/>
                  <a:gd name="T83" fmla="*/ 30 h 6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0"/>
                  <a:gd name="T127" fmla="*/ 0 h 636"/>
                  <a:gd name="T128" fmla="*/ 390 w 390"/>
                  <a:gd name="T129" fmla="*/ 636 h 6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0" h="636">
                    <a:moveTo>
                      <a:pt x="0" y="300"/>
                    </a:moveTo>
                    <a:lnTo>
                      <a:pt x="0" y="264"/>
                    </a:lnTo>
                    <a:lnTo>
                      <a:pt x="9" y="255"/>
                    </a:lnTo>
                    <a:lnTo>
                      <a:pt x="9" y="227"/>
                    </a:lnTo>
                    <a:lnTo>
                      <a:pt x="9" y="264"/>
                    </a:lnTo>
                    <a:lnTo>
                      <a:pt x="18" y="255"/>
                    </a:lnTo>
                    <a:lnTo>
                      <a:pt x="18" y="291"/>
                    </a:lnTo>
                    <a:lnTo>
                      <a:pt x="18" y="173"/>
                    </a:lnTo>
                    <a:lnTo>
                      <a:pt x="18" y="227"/>
                    </a:lnTo>
                    <a:lnTo>
                      <a:pt x="27" y="218"/>
                    </a:lnTo>
                    <a:lnTo>
                      <a:pt x="27" y="227"/>
                    </a:lnTo>
                    <a:lnTo>
                      <a:pt x="27" y="182"/>
                    </a:lnTo>
                    <a:lnTo>
                      <a:pt x="27" y="209"/>
                    </a:lnTo>
                    <a:lnTo>
                      <a:pt x="36" y="200"/>
                    </a:lnTo>
                    <a:lnTo>
                      <a:pt x="36" y="209"/>
                    </a:lnTo>
                    <a:lnTo>
                      <a:pt x="36" y="155"/>
                    </a:lnTo>
                    <a:lnTo>
                      <a:pt x="45" y="146"/>
                    </a:lnTo>
                    <a:lnTo>
                      <a:pt x="45" y="636"/>
                    </a:lnTo>
                    <a:lnTo>
                      <a:pt x="45" y="582"/>
                    </a:lnTo>
                    <a:lnTo>
                      <a:pt x="54" y="573"/>
                    </a:lnTo>
                    <a:lnTo>
                      <a:pt x="54" y="282"/>
                    </a:lnTo>
                    <a:lnTo>
                      <a:pt x="54" y="291"/>
                    </a:lnTo>
                    <a:lnTo>
                      <a:pt x="63" y="300"/>
                    </a:lnTo>
                    <a:lnTo>
                      <a:pt x="63" y="282"/>
                    </a:lnTo>
                    <a:lnTo>
                      <a:pt x="72" y="273"/>
                    </a:lnTo>
                    <a:lnTo>
                      <a:pt x="72" y="264"/>
                    </a:lnTo>
                    <a:lnTo>
                      <a:pt x="82" y="255"/>
                    </a:lnTo>
                    <a:lnTo>
                      <a:pt x="82" y="427"/>
                    </a:lnTo>
                    <a:lnTo>
                      <a:pt x="82" y="246"/>
                    </a:lnTo>
                    <a:lnTo>
                      <a:pt x="82" y="373"/>
                    </a:lnTo>
                    <a:lnTo>
                      <a:pt x="91" y="364"/>
                    </a:lnTo>
                    <a:lnTo>
                      <a:pt x="91" y="564"/>
                    </a:lnTo>
                    <a:lnTo>
                      <a:pt x="91" y="164"/>
                    </a:lnTo>
                    <a:lnTo>
                      <a:pt x="100" y="173"/>
                    </a:lnTo>
                    <a:lnTo>
                      <a:pt x="100" y="164"/>
                    </a:lnTo>
                    <a:lnTo>
                      <a:pt x="100" y="246"/>
                    </a:lnTo>
                    <a:lnTo>
                      <a:pt x="109" y="236"/>
                    </a:lnTo>
                    <a:lnTo>
                      <a:pt x="109" y="164"/>
                    </a:lnTo>
                    <a:lnTo>
                      <a:pt x="118" y="155"/>
                    </a:lnTo>
                    <a:lnTo>
                      <a:pt x="118" y="127"/>
                    </a:lnTo>
                    <a:lnTo>
                      <a:pt x="118" y="146"/>
                    </a:lnTo>
                    <a:lnTo>
                      <a:pt x="127" y="136"/>
                    </a:lnTo>
                    <a:lnTo>
                      <a:pt x="127" y="146"/>
                    </a:lnTo>
                    <a:lnTo>
                      <a:pt x="127" y="91"/>
                    </a:lnTo>
                    <a:lnTo>
                      <a:pt x="127" y="118"/>
                    </a:lnTo>
                    <a:lnTo>
                      <a:pt x="136" y="127"/>
                    </a:lnTo>
                    <a:lnTo>
                      <a:pt x="136" y="200"/>
                    </a:lnTo>
                    <a:lnTo>
                      <a:pt x="136" y="173"/>
                    </a:lnTo>
                    <a:lnTo>
                      <a:pt x="154" y="155"/>
                    </a:lnTo>
                    <a:lnTo>
                      <a:pt x="145" y="155"/>
                    </a:lnTo>
                    <a:lnTo>
                      <a:pt x="154" y="182"/>
                    </a:lnTo>
                    <a:lnTo>
                      <a:pt x="163" y="173"/>
                    </a:lnTo>
                    <a:lnTo>
                      <a:pt x="163" y="518"/>
                    </a:lnTo>
                    <a:lnTo>
                      <a:pt x="172" y="527"/>
                    </a:lnTo>
                    <a:lnTo>
                      <a:pt x="172" y="564"/>
                    </a:lnTo>
                    <a:lnTo>
                      <a:pt x="172" y="191"/>
                    </a:lnTo>
                    <a:lnTo>
                      <a:pt x="181" y="182"/>
                    </a:lnTo>
                    <a:lnTo>
                      <a:pt x="181" y="191"/>
                    </a:lnTo>
                    <a:lnTo>
                      <a:pt x="181" y="136"/>
                    </a:lnTo>
                    <a:lnTo>
                      <a:pt x="191" y="146"/>
                    </a:lnTo>
                    <a:lnTo>
                      <a:pt x="191" y="155"/>
                    </a:lnTo>
                    <a:lnTo>
                      <a:pt x="200" y="164"/>
                    </a:lnTo>
                    <a:lnTo>
                      <a:pt x="200" y="64"/>
                    </a:lnTo>
                    <a:lnTo>
                      <a:pt x="209" y="55"/>
                    </a:lnTo>
                    <a:lnTo>
                      <a:pt x="209" y="82"/>
                    </a:lnTo>
                    <a:lnTo>
                      <a:pt x="209" y="55"/>
                    </a:lnTo>
                    <a:lnTo>
                      <a:pt x="218" y="46"/>
                    </a:lnTo>
                    <a:lnTo>
                      <a:pt x="218" y="55"/>
                    </a:lnTo>
                    <a:lnTo>
                      <a:pt x="218" y="37"/>
                    </a:lnTo>
                    <a:lnTo>
                      <a:pt x="218" y="46"/>
                    </a:lnTo>
                    <a:lnTo>
                      <a:pt x="227" y="55"/>
                    </a:lnTo>
                    <a:lnTo>
                      <a:pt x="227" y="73"/>
                    </a:lnTo>
                    <a:lnTo>
                      <a:pt x="227" y="64"/>
                    </a:lnTo>
                    <a:lnTo>
                      <a:pt x="236" y="73"/>
                    </a:lnTo>
                    <a:lnTo>
                      <a:pt x="236" y="82"/>
                    </a:lnTo>
                    <a:lnTo>
                      <a:pt x="236" y="64"/>
                    </a:lnTo>
                    <a:lnTo>
                      <a:pt x="236" y="73"/>
                    </a:lnTo>
                    <a:lnTo>
                      <a:pt x="245" y="82"/>
                    </a:lnTo>
                    <a:lnTo>
                      <a:pt x="245" y="91"/>
                    </a:lnTo>
                    <a:lnTo>
                      <a:pt x="245" y="73"/>
                    </a:lnTo>
                    <a:lnTo>
                      <a:pt x="245" y="91"/>
                    </a:lnTo>
                    <a:lnTo>
                      <a:pt x="254" y="100"/>
                    </a:lnTo>
                    <a:lnTo>
                      <a:pt x="254" y="91"/>
                    </a:lnTo>
                    <a:lnTo>
                      <a:pt x="263" y="82"/>
                    </a:lnTo>
                    <a:lnTo>
                      <a:pt x="263" y="46"/>
                    </a:lnTo>
                    <a:lnTo>
                      <a:pt x="272" y="55"/>
                    </a:lnTo>
                    <a:lnTo>
                      <a:pt x="272" y="82"/>
                    </a:lnTo>
                    <a:lnTo>
                      <a:pt x="281" y="91"/>
                    </a:lnTo>
                    <a:lnTo>
                      <a:pt x="281" y="82"/>
                    </a:lnTo>
                    <a:lnTo>
                      <a:pt x="291" y="91"/>
                    </a:lnTo>
                    <a:lnTo>
                      <a:pt x="291" y="82"/>
                    </a:lnTo>
                    <a:lnTo>
                      <a:pt x="291" y="91"/>
                    </a:lnTo>
                    <a:lnTo>
                      <a:pt x="300" y="100"/>
                    </a:lnTo>
                    <a:lnTo>
                      <a:pt x="300" y="118"/>
                    </a:lnTo>
                    <a:lnTo>
                      <a:pt x="300" y="91"/>
                    </a:lnTo>
                    <a:lnTo>
                      <a:pt x="300" y="109"/>
                    </a:lnTo>
                    <a:lnTo>
                      <a:pt x="309" y="100"/>
                    </a:lnTo>
                    <a:lnTo>
                      <a:pt x="309" y="0"/>
                    </a:lnTo>
                    <a:lnTo>
                      <a:pt x="318" y="9"/>
                    </a:lnTo>
                    <a:lnTo>
                      <a:pt x="318" y="82"/>
                    </a:lnTo>
                    <a:lnTo>
                      <a:pt x="327" y="73"/>
                    </a:lnTo>
                    <a:lnTo>
                      <a:pt x="327" y="46"/>
                    </a:lnTo>
                    <a:lnTo>
                      <a:pt x="327" y="82"/>
                    </a:lnTo>
                    <a:lnTo>
                      <a:pt x="336" y="73"/>
                    </a:lnTo>
                    <a:lnTo>
                      <a:pt x="345" y="64"/>
                    </a:lnTo>
                    <a:lnTo>
                      <a:pt x="345" y="46"/>
                    </a:lnTo>
                    <a:lnTo>
                      <a:pt x="354" y="37"/>
                    </a:lnTo>
                    <a:lnTo>
                      <a:pt x="354" y="0"/>
                    </a:lnTo>
                    <a:lnTo>
                      <a:pt x="354" y="9"/>
                    </a:lnTo>
                    <a:lnTo>
                      <a:pt x="363" y="18"/>
                    </a:lnTo>
                    <a:lnTo>
                      <a:pt x="363" y="82"/>
                    </a:lnTo>
                    <a:lnTo>
                      <a:pt x="372" y="73"/>
                    </a:lnTo>
                    <a:lnTo>
                      <a:pt x="372" y="91"/>
                    </a:lnTo>
                    <a:lnTo>
                      <a:pt x="381" y="100"/>
                    </a:lnTo>
                    <a:lnTo>
                      <a:pt x="381" y="118"/>
                    </a:lnTo>
                    <a:lnTo>
                      <a:pt x="381" y="109"/>
                    </a:lnTo>
                    <a:lnTo>
                      <a:pt x="390" y="100"/>
                    </a:lnTo>
                    <a:lnTo>
                      <a:pt x="390" y="4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18" name="Freeform 52"/>
              <p:cNvSpPr>
                <a:spLocks/>
              </p:cNvSpPr>
              <p:nvPr/>
            </p:nvSpPr>
            <p:spPr bwMode="auto">
              <a:xfrm>
                <a:off x="2554" y="3141"/>
                <a:ext cx="378" cy="723"/>
              </a:xfrm>
              <a:custGeom>
                <a:avLst/>
                <a:gdLst>
                  <a:gd name="T0" fmla="*/ 4 w 427"/>
                  <a:gd name="T1" fmla="*/ 74 h 899"/>
                  <a:gd name="T2" fmla="*/ 10 w 427"/>
                  <a:gd name="T3" fmla="*/ 98 h 899"/>
                  <a:gd name="T4" fmla="*/ 13 w 427"/>
                  <a:gd name="T5" fmla="*/ 96 h 899"/>
                  <a:gd name="T6" fmla="*/ 22 w 427"/>
                  <a:gd name="T7" fmla="*/ 81 h 899"/>
                  <a:gd name="T8" fmla="*/ 35 w 427"/>
                  <a:gd name="T9" fmla="*/ 98 h 899"/>
                  <a:gd name="T10" fmla="*/ 40 w 427"/>
                  <a:gd name="T11" fmla="*/ 84 h 899"/>
                  <a:gd name="T12" fmla="*/ 44 w 427"/>
                  <a:gd name="T13" fmla="*/ 71 h 899"/>
                  <a:gd name="T14" fmla="*/ 49 w 427"/>
                  <a:gd name="T15" fmla="*/ 64 h 899"/>
                  <a:gd name="T16" fmla="*/ 58 w 427"/>
                  <a:gd name="T17" fmla="*/ 191 h 899"/>
                  <a:gd name="T18" fmla="*/ 62 w 427"/>
                  <a:gd name="T19" fmla="*/ 238 h 899"/>
                  <a:gd name="T20" fmla="*/ 66 w 427"/>
                  <a:gd name="T21" fmla="*/ 30 h 899"/>
                  <a:gd name="T22" fmla="*/ 70 w 427"/>
                  <a:gd name="T23" fmla="*/ 125 h 899"/>
                  <a:gd name="T24" fmla="*/ 74 w 427"/>
                  <a:gd name="T25" fmla="*/ 125 h 899"/>
                  <a:gd name="T26" fmla="*/ 79 w 427"/>
                  <a:gd name="T27" fmla="*/ 59 h 899"/>
                  <a:gd name="T28" fmla="*/ 83 w 427"/>
                  <a:gd name="T29" fmla="*/ 57 h 899"/>
                  <a:gd name="T30" fmla="*/ 88 w 427"/>
                  <a:gd name="T31" fmla="*/ 47 h 899"/>
                  <a:gd name="T32" fmla="*/ 92 w 427"/>
                  <a:gd name="T33" fmla="*/ 44 h 899"/>
                  <a:gd name="T34" fmla="*/ 96 w 427"/>
                  <a:gd name="T35" fmla="*/ 57 h 899"/>
                  <a:gd name="T36" fmla="*/ 100 w 427"/>
                  <a:gd name="T37" fmla="*/ 55 h 899"/>
                  <a:gd name="T38" fmla="*/ 100 w 427"/>
                  <a:gd name="T39" fmla="*/ 55 h 899"/>
                  <a:gd name="T40" fmla="*/ 106 w 427"/>
                  <a:gd name="T41" fmla="*/ 49 h 899"/>
                  <a:gd name="T42" fmla="*/ 110 w 427"/>
                  <a:gd name="T43" fmla="*/ 44 h 899"/>
                  <a:gd name="T44" fmla="*/ 114 w 427"/>
                  <a:gd name="T45" fmla="*/ 47 h 899"/>
                  <a:gd name="T46" fmla="*/ 119 w 427"/>
                  <a:gd name="T47" fmla="*/ 51 h 899"/>
                  <a:gd name="T48" fmla="*/ 127 w 427"/>
                  <a:gd name="T49" fmla="*/ 47 h 899"/>
                  <a:gd name="T50" fmla="*/ 131 w 427"/>
                  <a:gd name="T51" fmla="*/ 44 h 899"/>
                  <a:gd name="T52" fmla="*/ 136 w 427"/>
                  <a:gd name="T53" fmla="*/ 44 h 899"/>
                  <a:gd name="T54" fmla="*/ 140 w 427"/>
                  <a:gd name="T55" fmla="*/ 47 h 899"/>
                  <a:gd name="T56" fmla="*/ 144 w 427"/>
                  <a:gd name="T57" fmla="*/ 57 h 899"/>
                  <a:gd name="T58" fmla="*/ 149 w 427"/>
                  <a:gd name="T59" fmla="*/ 51 h 899"/>
                  <a:gd name="T60" fmla="*/ 154 w 427"/>
                  <a:gd name="T61" fmla="*/ 41 h 899"/>
                  <a:gd name="T62" fmla="*/ 154 w 427"/>
                  <a:gd name="T63" fmla="*/ 49 h 899"/>
                  <a:gd name="T64" fmla="*/ 162 w 427"/>
                  <a:gd name="T65" fmla="*/ 51 h 899"/>
                  <a:gd name="T66" fmla="*/ 166 w 427"/>
                  <a:gd name="T67" fmla="*/ 64 h 899"/>
                  <a:gd name="T68" fmla="*/ 171 w 427"/>
                  <a:gd name="T69" fmla="*/ 123 h 899"/>
                  <a:gd name="T70" fmla="*/ 174 w 427"/>
                  <a:gd name="T71" fmla="*/ 44 h 899"/>
                  <a:gd name="T72" fmla="*/ 179 w 427"/>
                  <a:gd name="T73" fmla="*/ 61 h 899"/>
                  <a:gd name="T74" fmla="*/ 184 w 427"/>
                  <a:gd name="T75" fmla="*/ 64 h 899"/>
                  <a:gd name="T76" fmla="*/ 192 w 427"/>
                  <a:gd name="T77" fmla="*/ 51 h 899"/>
                  <a:gd name="T78" fmla="*/ 197 w 427"/>
                  <a:gd name="T79" fmla="*/ 18 h 899"/>
                  <a:gd name="T80" fmla="*/ 202 w 427"/>
                  <a:gd name="T81" fmla="*/ 71 h 899"/>
                  <a:gd name="T82" fmla="*/ 206 w 427"/>
                  <a:gd name="T83" fmla="*/ 66 h 8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7"/>
                  <a:gd name="T127" fmla="*/ 0 h 899"/>
                  <a:gd name="T128" fmla="*/ 427 w 427"/>
                  <a:gd name="T129" fmla="*/ 899 h 8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7" h="899">
                    <a:moveTo>
                      <a:pt x="0" y="309"/>
                    </a:moveTo>
                    <a:lnTo>
                      <a:pt x="10" y="300"/>
                    </a:lnTo>
                    <a:lnTo>
                      <a:pt x="10" y="272"/>
                    </a:lnTo>
                    <a:lnTo>
                      <a:pt x="10" y="309"/>
                    </a:lnTo>
                    <a:lnTo>
                      <a:pt x="19" y="318"/>
                    </a:lnTo>
                    <a:lnTo>
                      <a:pt x="19" y="363"/>
                    </a:lnTo>
                    <a:lnTo>
                      <a:pt x="28" y="354"/>
                    </a:lnTo>
                    <a:lnTo>
                      <a:pt x="28" y="345"/>
                    </a:lnTo>
                    <a:lnTo>
                      <a:pt x="28" y="354"/>
                    </a:lnTo>
                    <a:lnTo>
                      <a:pt x="37" y="354"/>
                    </a:lnTo>
                    <a:lnTo>
                      <a:pt x="46" y="345"/>
                    </a:lnTo>
                    <a:lnTo>
                      <a:pt x="46" y="300"/>
                    </a:lnTo>
                    <a:lnTo>
                      <a:pt x="55" y="309"/>
                    </a:lnTo>
                    <a:lnTo>
                      <a:pt x="55" y="345"/>
                    </a:lnTo>
                    <a:lnTo>
                      <a:pt x="73" y="363"/>
                    </a:lnTo>
                    <a:lnTo>
                      <a:pt x="73" y="300"/>
                    </a:lnTo>
                    <a:lnTo>
                      <a:pt x="82" y="309"/>
                    </a:lnTo>
                    <a:lnTo>
                      <a:pt x="82" y="118"/>
                    </a:lnTo>
                    <a:lnTo>
                      <a:pt x="82" y="272"/>
                    </a:lnTo>
                    <a:lnTo>
                      <a:pt x="91" y="263"/>
                    </a:lnTo>
                    <a:lnTo>
                      <a:pt x="91" y="209"/>
                    </a:lnTo>
                    <a:lnTo>
                      <a:pt x="100" y="218"/>
                    </a:lnTo>
                    <a:lnTo>
                      <a:pt x="100" y="236"/>
                    </a:lnTo>
                    <a:lnTo>
                      <a:pt x="109" y="245"/>
                    </a:lnTo>
                    <a:lnTo>
                      <a:pt x="109" y="699"/>
                    </a:lnTo>
                    <a:lnTo>
                      <a:pt x="119" y="708"/>
                    </a:lnTo>
                    <a:lnTo>
                      <a:pt x="119" y="899"/>
                    </a:lnTo>
                    <a:lnTo>
                      <a:pt x="119" y="890"/>
                    </a:lnTo>
                    <a:lnTo>
                      <a:pt x="128" y="881"/>
                    </a:lnTo>
                    <a:lnTo>
                      <a:pt x="128" y="300"/>
                    </a:lnTo>
                    <a:lnTo>
                      <a:pt x="137" y="290"/>
                    </a:lnTo>
                    <a:lnTo>
                      <a:pt x="137" y="109"/>
                    </a:lnTo>
                    <a:lnTo>
                      <a:pt x="137" y="290"/>
                    </a:lnTo>
                    <a:lnTo>
                      <a:pt x="146" y="300"/>
                    </a:lnTo>
                    <a:lnTo>
                      <a:pt x="146" y="463"/>
                    </a:lnTo>
                    <a:lnTo>
                      <a:pt x="155" y="472"/>
                    </a:lnTo>
                    <a:lnTo>
                      <a:pt x="155" y="509"/>
                    </a:lnTo>
                    <a:lnTo>
                      <a:pt x="155" y="463"/>
                    </a:lnTo>
                    <a:lnTo>
                      <a:pt x="164" y="454"/>
                    </a:lnTo>
                    <a:lnTo>
                      <a:pt x="164" y="218"/>
                    </a:lnTo>
                    <a:lnTo>
                      <a:pt x="173" y="209"/>
                    </a:lnTo>
                    <a:lnTo>
                      <a:pt x="173" y="200"/>
                    </a:lnTo>
                    <a:lnTo>
                      <a:pt x="173" y="209"/>
                    </a:lnTo>
                    <a:lnTo>
                      <a:pt x="182" y="200"/>
                    </a:lnTo>
                    <a:lnTo>
                      <a:pt x="182" y="163"/>
                    </a:lnTo>
                    <a:lnTo>
                      <a:pt x="182" y="172"/>
                    </a:lnTo>
                    <a:lnTo>
                      <a:pt x="191" y="163"/>
                    </a:lnTo>
                    <a:lnTo>
                      <a:pt x="191" y="200"/>
                    </a:lnTo>
                    <a:lnTo>
                      <a:pt x="191" y="163"/>
                    </a:lnTo>
                    <a:lnTo>
                      <a:pt x="191" y="200"/>
                    </a:lnTo>
                    <a:lnTo>
                      <a:pt x="200" y="209"/>
                    </a:lnTo>
                    <a:lnTo>
                      <a:pt x="200" y="181"/>
                    </a:lnTo>
                    <a:lnTo>
                      <a:pt x="200" y="190"/>
                    </a:lnTo>
                    <a:lnTo>
                      <a:pt x="209" y="200"/>
                    </a:lnTo>
                    <a:lnTo>
                      <a:pt x="209" y="209"/>
                    </a:lnTo>
                    <a:lnTo>
                      <a:pt x="209" y="190"/>
                    </a:lnTo>
                    <a:lnTo>
                      <a:pt x="209" y="200"/>
                    </a:lnTo>
                    <a:lnTo>
                      <a:pt x="219" y="190"/>
                    </a:lnTo>
                    <a:lnTo>
                      <a:pt x="219" y="181"/>
                    </a:lnTo>
                    <a:lnTo>
                      <a:pt x="228" y="172"/>
                    </a:lnTo>
                    <a:lnTo>
                      <a:pt x="228" y="181"/>
                    </a:lnTo>
                    <a:lnTo>
                      <a:pt x="228" y="163"/>
                    </a:lnTo>
                    <a:lnTo>
                      <a:pt x="228" y="172"/>
                    </a:lnTo>
                    <a:lnTo>
                      <a:pt x="237" y="181"/>
                    </a:lnTo>
                    <a:lnTo>
                      <a:pt x="237" y="172"/>
                    </a:lnTo>
                    <a:lnTo>
                      <a:pt x="237" y="209"/>
                    </a:lnTo>
                    <a:lnTo>
                      <a:pt x="255" y="190"/>
                    </a:lnTo>
                    <a:lnTo>
                      <a:pt x="246" y="190"/>
                    </a:lnTo>
                    <a:lnTo>
                      <a:pt x="255" y="190"/>
                    </a:lnTo>
                    <a:lnTo>
                      <a:pt x="264" y="200"/>
                    </a:lnTo>
                    <a:lnTo>
                      <a:pt x="264" y="172"/>
                    </a:lnTo>
                    <a:lnTo>
                      <a:pt x="273" y="163"/>
                    </a:lnTo>
                    <a:lnTo>
                      <a:pt x="273" y="136"/>
                    </a:lnTo>
                    <a:lnTo>
                      <a:pt x="273" y="163"/>
                    </a:lnTo>
                    <a:lnTo>
                      <a:pt x="282" y="172"/>
                    </a:lnTo>
                    <a:lnTo>
                      <a:pt x="282" y="190"/>
                    </a:lnTo>
                    <a:lnTo>
                      <a:pt x="282" y="163"/>
                    </a:lnTo>
                    <a:lnTo>
                      <a:pt x="282" y="190"/>
                    </a:lnTo>
                    <a:lnTo>
                      <a:pt x="291" y="181"/>
                    </a:lnTo>
                    <a:lnTo>
                      <a:pt x="291" y="172"/>
                    </a:lnTo>
                    <a:lnTo>
                      <a:pt x="291" y="209"/>
                    </a:lnTo>
                    <a:lnTo>
                      <a:pt x="300" y="200"/>
                    </a:lnTo>
                    <a:lnTo>
                      <a:pt x="300" y="209"/>
                    </a:lnTo>
                    <a:lnTo>
                      <a:pt x="300" y="181"/>
                    </a:lnTo>
                    <a:lnTo>
                      <a:pt x="309" y="190"/>
                    </a:lnTo>
                    <a:lnTo>
                      <a:pt x="309" y="163"/>
                    </a:lnTo>
                    <a:lnTo>
                      <a:pt x="318" y="154"/>
                    </a:lnTo>
                    <a:lnTo>
                      <a:pt x="318" y="181"/>
                    </a:lnTo>
                    <a:lnTo>
                      <a:pt x="318" y="145"/>
                    </a:lnTo>
                    <a:lnTo>
                      <a:pt x="318" y="181"/>
                    </a:lnTo>
                    <a:lnTo>
                      <a:pt x="328" y="190"/>
                    </a:lnTo>
                    <a:lnTo>
                      <a:pt x="328" y="200"/>
                    </a:lnTo>
                    <a:lnTo>
                      <a:pt x="337" y="190"/>
                    </a:lnTo>
                    <a:lnTo>
                      <a:pt x="337" y="181"/>
                    </a:lnTo>
                    <a:lnTo>
                      <a:pt x="337" y="245"/>
                    </a:lnTo>
                    <a:lnTo>
                      <a:pt x="346" y="236"/>
                    </a:lnTo>
                    <a:lnTo>
                      <a:pt x="346" y="218"/>
                    </a:lnTo>
                    <a:lnTo>
                      <a:pt x="346" y="463"/>
                    </a:lnTo>
                    <a:lnTo>
                      <a:pt x="355" y="454"/>
                    </a:lnTo>
                    <a:lnTo>
                      <a:pt x="355" y="163"/>
                    </a:lnTo>
                    <a:lnTo>
                      <a:pt x="364" y="172"/>
                    </a:lnTo>
                    <a:lnTo>
                      <a:pt x="364" y="163"/>
                    </a:lnTo>
                    <a:lnTo>
                      <a:pt x="364" y="209"/>
                    </a:lnTo>
                    <a:lnTo>
                      <a:pt x="373" y="218"/>
                    </a:lnTo>
                    <a:lnTo>
                      <a:pt x="373" y="227"/>
                    </a:lnTo>
                    <a:lnTo>
                      <a:pt x="373" y="209"/>
                    </a:lnTo>
                    <a:lnTo>
                      <a:pt x="373" y="227"/>
                    </a:lnTo>
                    <a:lnTo>
                      <a:pt x="382" y="236"/>
                    </a:lnTo>
                    <a:lnTo>
                      <a:pt x="382" y="254"/>
                    </a:lnTo>
                    <a:lnTo>
                      <a:pt x="400" y="254"/>
                    </a:lnTo>
                    <a:lnTo>
                      <a:pt x="400" y="190"/>
                    </a:lnTo>
                    <a:lnTo>
                      <a:pt x="409" y="200"/>
                    </a:lnTo>
                    <a:lnTo>
                      <a:pt x="409" y="209"/>
                    </a:lnTo>
                    <a:lnTo>
                      <a:pt x="409" y="63"/>
                    </a:lnTo>
                    <a:lnTo>
                      <a:pt x="409" y="72"/>
                    </a:lnTo>
                    <a:lnTo>
                      <a:pt x="418" y="81"/>
                    </a:lnTo>
                    <a:lnTo>
                      <a:pt x="418" y="263"/>
                    </a:lnTo>
                    <a:lnTo>
                      <a:pt x="418" y="72"/>
                    </a:lnTo>
                    <a:lnTo>
                      <a:pt x="418" y="236"/>
                    </a:lnTo>
                    <a:lnTo>
                      <a:pt x="427" y="245"/>
                    </a:lnTo>
                    <a:lnTo>
                      <a:pt x="427" y="618"/>
                    </a:lnTo>
                    <a:lnTo>
                      <a:pt x="427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19" name="Freeform 53"/>
              <p:cNvSpPr>
                <a:spLocks/>
              </p:cNvSpPr>
              <p:nvPr/>
            </p:nvSpPr>
            <p:spPr bwMode="auto">
              <a:xfrm>
                <a:off x="2932" y="3141"/>
                <a:ext cx="361" cy="723"/>
              </a:xfrm>
              <a:custGeom>
                <a:avLst/>
                <a:gdLst>
                  <a:gd name="T0" fmla="*/ 4 w 409"/>
                  <a:gd name="T1" fmla="*/ 66 h 899"/>
                  <a:gd name="T2" fmla="*/ 9 w 409"/>
                  <a:gd name="T3" fmla="*/ 108 h 899"/>
                  <a:gd name="T4" fmla="*/ 13 w 409"/>
                  <a:gd name="T5" fmla="*/ 174 h 899"/>
                  <a:gd name="T6" fmla="*/ 13 w 409"/>
                  <a:gd name="T7" fmla="*/ 91 h 899"/>
                  <a:gd name="T8" fmla="*/ 18 w 409"/>
                  <a:gd name="T9" fmla="*/ 133 h 899"/>
                  <a:gd name="T10" fmla="*/ 22 w 409"/>
                  <a:gd name="T11" fmla="*/ 98 h 899"/>
                  <a:gd name="T12" fmla="*/ 26 w 409"/>
                  <a:gd name="T13" fmla="*/ 91 h 899"/>
                  <a:gd name="T14" fmla="*/ 30 w 409"/>
                  <a:gd name="T15" fmla="*/ 61 h 899"/>
                  <a:gd name="T16" fmla="*/ 34 w 409"/>
                  <a:gd name="T17" fmla="*/ 84 h 899"/>
                  <a:gd name="T18" fmla="*/ 38 w 409"/>
                  <a:gd name="T19" fmla="*/ 61 h 899"/>
                  <a:gd name="T20" fmla="*/ 38 w 409"/>
                  <a:gd name="T21" fmla="*/ 78 h 899"/>
                  <a:gd name="T22" fmla="*/ 48 w 409"/>
                  <a:gd name="T23" fmla="*/ 84 h 899"/>
                  <a:gd name="T24" fmla="*/ 52 w 409"/>
                  <a:gd name="T25" fmla="*/ 74 h 899"/>
                  <a:gd name="T26" fmla="*/ 56 w 409"/>
                  <a:gd name="T27" fmla="*/ 68 h 899"/>
                  <a:gd name="T28" fmla="*/ 61 w 409"/>
                  <a:gd name="T29" fmla="*/ 78 h 899"/>
                  <a:gd name="T30" fmla="*/ 61 w 409"/>
                  <a:gd name="T31" fmla="*/ 81 h 899"/>
                  <a:gd name="T32" fmla="*/ 70 w 409"/>
                  <a:gd name="T33" fmla="*/ 87 h 899"/>
                  <a:gd name="T34" fmla="*/ 73 w 409"/>
                  <a:gd name="T35" fmla="*/ 101 h 899"/>
                  <a:gd name="T36" fmla="*/ 73 w 409"/>
                  <a:gd name="T37" fmla="*/ 71 h 899"/>
                  <a:gd name="T38" fmla="*/ 78 w 409"/>
                  <a:gd name="T39" fmla="*/ 84 h 899"/>
                  <a:gd name="T40" fmla="*/ 82 w 409"/>
                  <a:gd name="T41" fmla="*/ 88 h 899"/>
                  <a:gd name="T42" fmla="*/ 91 w 409"/>
                  <a:gd name="T43" fmla="*/ 71 h 899"/>
                  <a:gd name="T44" fmla="*/ 95 w 409"/>
                  <a:gd name="T45" fmla="*/ 74 h 899"/>
                  <a:gd name="T46" fmla="*/ 98 w 409"/>
                  <a:gd name="T47" fmla="*/ 87 h 899"/>
                  <a:gd name="T48" fmla="*/ 103 w 409"/>
                  <a:gd name="T49" fmla="*/ 88 h 899"/>
                  <a:gd name="T50" fmla="*/ 108 w 409"/>
                  <a:gd name="T51" fmla="*/ 93 h 899"/>
                  <a:gd name="T52" fmla="*/ 117 w 409"/>
                  <a:gd name="T53" fmla="*/ 59 h 899"/>
                  <a:gd name="T54" fmla="*/ 121 w 409"/>
                  <a:gd name="T55" fmla="*/ 84 h 899"/>
                  <a:gd name="T56" fmla="*/ 130 w 409"/>
                  <a:gd name="T57" fmla="*/ 88 h 899"/>
                  <a:gd name="T58" fmla="*/ 133 w 409"/>
                  <a:gd name="T59" fmla="*/ 59 h 899"/>
                  <a:gd name="T60" fmla="*/ 138 w 409"/>
                  <a:gd name="T61" fmla="*/ 74 h 899"/>
                  <a:gd name="T62" fmla="*/ 143 w 409"/>
                  <a:gd name="T63" fmla="*/ 44 h 899"/>
                  <a:gd name="T64" fmla="*/ 147 w 409"/>
                  <a:gd name="T65" fmla="*/ 71 h 899"/>
                  <a:gd name="T66" fmla="*/ 150 w 409"/>
                  <a:gd name="T67" fmla="*/ 84 h 899"/>
                  <a:gd name="T68" fmla="*/ 155 w 409"/>
                  <a:gd name="T69" fmla="*/ 76 h 899"/>
                  <a:gd name="T70" fmla="*/ 162 w 409"/>
                  <a:gd name="T71" fmla="*/ 88 h 899"/>
                  <a:gd name="T72" fmla="*/ 168 w 409"/>
                  <a:gd name="T73" fmla="*/ 91 h 899"/>
                  <a:gd name="T74" fmla="*/ 176 w 409"/>
                  <a:gd name="T75" fmla="*/ 78 h 899"/>
                  <a:gd name="T76" fmla="*/ 180 w 409"/>
                  <a:gd name="T77" fmla="*/ 74 h 899"/>
                  <a:gd name="T78" fmla="*/ 184 w 409"/>
                  <a:gd name="T79" fmla="*/ 81 h 899"/>
                  <a:gd name="T80" fmla="*/ 189 w 409"/>
                  <a:gd name="T81" fmla="*/ 66 h 899"/>
                  <a:gd name="T82" fmla="*/ 189 w 409"/>
                  <a:gd name="T83" fmla="*/ 64 h 8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09"/>
                  <a:gd name="T127" fmla="*/ 0 h 899"/>
                  <a:gd name="T128" fmla="*/ 409 w 409"/>
                  <a:gd name="T129" fmla="*/ 899 h 8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09" h="899">
                    <a:moveTo>
                      <a:pt x="0" y="0"/>
                    </a:moveTo>
                    <a:lnTo>
                      <a:pt x="0" y="236"/>
                    </a:lnTo>
                    <a:lnTo>
                      <a:pt x="10" y="245"/>
                    </a:lnTo>
                    <a:lnTo>
                      <a:pt x="10" y="618"/>
                    </a:lnTo>
                    <a:lnTo>
                      <a:pt x="10" y="409"/>
                    </a:lnTo>
                    <a:lnTo>
                      <a:pt x="19" y="399"/>
                    </a:lnTo>
                    <a:lnTo>
                      <a:pt x="19" y="9"/>
                    </a:lnTo>
                    <a:lnTo>
                      <a:pt x="19" y="636"/>
                    </a:lnTo>
                    <a:lnTo>
                      <a:pt x="28" y="645"/>
                    </a:lnTo>
                    <a:lnTo>
                      <a:pt x="28" y="899"/>
                    </a:lnTo>
                    <a:lnTo>
                      <a:pt x="28" y="327"/>
                    </a:lnTo>
                    <a:lnTo>
                      <a:pt x="28" y="336"/>
                    </a:lnTo>
                    <a:lnTo>
                      <a:pt x="37" y="345"/>
                    </a:lnTo>
                    <a:lnTo>
                      <a:pt x="37" y="554"/>
                    </a:lnTo>
                    <a:lnTo>
                      <a:pt x="37" y="490"/>
                    </a:lnTo>
                    <a:lnTo>
                      <a:pt x="46" y="481"/>
                    </a:lnTo>
                    <a:lnTo>
                      <a:pt x="46" y="318"/>
                    </a:lnTo>
                    <a:lnTo>
                      <a:pt x="46" y="363"/>
                    </a:lnTo>
                    <a:lnTo>
                      <a:pt x="55" y="354"/>
                    </a:lnTo>
                    <a:lnTo>
                      <a:pt x="55" y="363"/>
                    </a:lnTo>
                    <a:lnTo>
                      <a:pt x="55" y="336"/>
                    </a:lnTo>
                    <a:lnTo>
                      <a:pt x="55" y="354"/>
                    </a:lnTo>
                    <a:lnTo>
                      <a:pt x="64" y="345"/>
                    </a:lnTo>
                    <a:lnTo>
                      <a:pt x="64" y="227"/>
                    </a:lnTo>
                    <a:lnTo>
                      <a:pt x="64" y="236"/>
                    </a:lnTo>
                    <a:lnTo>
                      <a:pt x="73" y="227"/>
                    </a:lnTo>
                    <a:lnTo>
                      <a:pt x="73" y="309"/>
                    </a:lnTo>
                    <a:lnTo>
                      <a:pt x="73" y="218"/>
                    </a:lnTo>
                    <a:lnTo>
                      <a:pt x="73" y="236"/>
                    </a:lnTo>
                    <a:lnTo>
                      <a:pt x="82" y="227"/>
                    </a:lnTo>
                    <a:lnTo>
                      <a:pt x="82" y="327"/>
                    </a:lnTo>
                    <a:lnTo>
                      <a:pt x="82" y="227"/>
                    </a:lnTo>
                    <a:lnTo>
                      <a:pt x="82" y="290"/>
                    </a:lnTo>
                    <a:lnTo>
                      <a:pt x="91" y="300"/>
                    </a:lnTo>
                    <a:lnTo>
                      <a:pt x="91" y="318"/>
                    </a:lnTo>
                    <a:lnTo>
                      <a:pt x="100" y="309"/>
                    </a:lnTo>
                    <a:lnTo>
                      <a:pt x="100" y="318"/>
                    </a:lnTo>
                    <a:lnTo>
                      <a:pt x="100" y="281"/>
                    </a:lnTo>
                    <a:lnTo>
                      <a:pt x="110" y="272"/>
                    </a:lnTo>
                    <a:lnTo>
                      <a:pt x="110" y="218"/>
                    </a:lnTo>
                    <a:lnTo>
                      <a:pt x="110" y="245"/>
                    </a:lnTo>
                    <a:lnTo>
                      <a:pt x="119" y="254"/>
                    </a:lnTo>
                    <a:lnTo>
                      <a:pt x="119" y="300"/>
                    </a:lnTo>
                    <a:lnTo>
                      <a:pt x="128" y="290"/>
                    </a:lnTo>
                    <a:lnTo>
                      <a:pt x="128" y="300"/>
                    </a:lnTo>
                    <a:lnTo>
                      <a:pt x="128" y="290"/>
                    </a:lnTo>
                    <a:lnTo>
                      <a:pt x="128" y="300"/>
                    </a:lnTo>
                    <a:lnTo>
                      <a:pt x="137" y="309"/>
                    </a:lnTo>
                    <a:lnTo>
                      <a:pt x="137" y="327"/>
                    </a:lnTo>
                    <a:lnTo>
                      <a:pt x="146" y="318"/>
                    </a:lnTo>
                    <a:lnTo>
                      <a:pt x="146" y="300"/>
                    </a:lnTo>
                    <a:lnTo>
                      <a:pt x="146" y="363"/>
                    </a:lnTo>
                    <a:lnTo>
                      <a:pt x="155" y="372"/>
                    </a:lnTo>
                    <a:lnTo>
                      <a:pt x="155" y="427"/>
                    </a:lnTo>
                    <a:lnTo>
                      <a:pt x="155" y="254"/>
                    </a:lnTo>
                    <a:lnTo>
                      <a:pt x="155" y="263"/>
                    </a:lnTo>
                    <a:lnTo>
                      <a:pt x="164" y="272"/>
                    </a:lnTo>
                    <a:lnTo>
                      <a:pt x="164" y="263"/>
                    </a:lnTo>
                    <a:lnTo>
                      <a:pt x="164" y="309"/>
                    </a:lnTo>
                    <a:lnTo>
                      <a:pt x="173" y="318"/>
                    </a:lnTo>
                    <a:lnTo>
                      <a:pt x="173" y="327"/>
                    </a:lnTo>
                    <a:lnTo>
                      <a:pt x="191" y="327"/>
                    </a:lnTo>
                    <a:lnTo>
                      <a:pt x="191" y="336"/>
                    </a:lnTo>
                    <a:lnTo>
                      <a:pt x="191" y="263"/>
                    </a:lnTo>
                    <a:lnTo>
                      <a:pt x="200" y="254"/>
                    </a:lnTo>
                    <a:lnTo>
                      <a:pt x="200" y="218"/>
                    </a:lnTo>
                    <a:lnTo>
                      <a:pt x="200" y="272"/>
                    </a:lnTo>
                    <a:lnTo>
                      <a:pt x="209" y="281"/>
                    </a:lnTo>
                    <a:lnTo>
                      <a:pt x="209" y="327"/>
                    </a:lnTo>
                    <a:lnTo>
                      <a:pt x="209" y="318"/>
                    </a:lnTo>
                    <a:lnTo>
                      <a:pt x="219" y="309"/>
                    </a:lnTo>
                    <a:lnTo>
                      <a:pt x="219" y="290"/>
                    </a:lnTo>
                    <a:lnTo>
                      <a:pt x="219" y="327"/>
                    </a:lnTo>
                    <a:lnTo>
                      <a:pt x="228" y="336"/>
                    </a:lnTo>
                    <a:lnTo>
                      <a:pt x="228" y="363"/>
                    </a:lnTo>
                    <a:lnTo>
                      <a:pt x="228" y="345"/>
                    </a:lnTo>
                    <a:lnTo>
                      <a:pt x="237" y="336"/>
                    </a:lnTo>
                    <a:lnTo>
                      <a:pt x="237" y="227"/>
                    </a:lnTo>
                    <a:lnTo>
                      <a:pt x="246" y="218"/>
                    </a:lnTo>
                    <a:lnTo>
                      <a:pt x="246" y="309"/>
                    </a:lnTo>
                    <a:lnTo>
                      <a:pt x="255" y="300"/>
                    </a:lnTo>
                    <a:lnTo>
                      <a:pt x="255" y="309"/>
                    </a:lnTo>
                    <a:lnTo>
                      <a:pt x="273" y="309"/>
                    </a:lnTo>
                    <a:lnTo>
                      <a:pt x="273" y="327"/>
                    </a:lnTo>
                    <a:lnTo>
                      <a:pt x="273" y="318"/>
                    </a:lnTo>
                    <a:lnTo>
                      <a:pt x="282" y="309"/>
                    </a:lnTo>
                    <a:lnTo>
                      <a:pt x="282" y="218"/>
                    </a:lnTo>
                    <a:lnTo>
                      <a:pt x="291" y="227"/>
                    </a:lnTo>
                    <a:lnTo>
                      <a:pt x="291" y="218"/>
                    </a:lnTo>
                    <a:lnTo>
                      <a:pt x="291" y="272"/>
                    </a:lnTo>
                    <a:lnTo>
                      <a:pt x="300" y="263"/>
                    </a:lnTo>
                    <a:lnTo>
                      <a:pt x="300" y="145"/>
                    </a:lnTo>
                    <a:lnTo>
                      <a:pt x="300" y="163"/>
                    </a:lnTo>
                    <a:lnTo>
                      <a:pt x="309" y="172"/>
                    </a:lnTo>
                    <a:lnTo>
                      <a:pt x="309" y="300"/>
                    </a:lnTo>
                    <a:lnTo>
                      <a:pt x="309" y="263"/>
                    </a:lnTo>
                    <a:lnTo>
                      <a:pt x="318" y="272"/>
                    </a:lnTo>
                    <a:lnTo>
                      <a:pt x="318" y="309"/>
                    </a:lnTo>
                    <a:lnTo>
                      <a:pt x="328" y="300"/>
                    </a:lnTo>
                    <a:lnTo>
                      <a:pt x="328" y="263"/>
                    </a:lnTo>
                    <a:lnTo>
                      <a:pt x="328" y="281"/>
                    </a:lnTo>
                    <a:lnTo>
                      <a:pt x="337" y="290"/>
                    </a:lnTo>
                    <a:lnTo>
                      <a:pt x="337" y="336"/>
                    </a:lnTo>
                    <a:lnTo>
                      <a:pt x="346" y="327"/>
                    </a:lnTo>
                    <a:lnTo>
                      <a:pt x="346" y="336"/>
                    </a:lnTo>
                    <a:lnTo>
                      <a:pt x="346" y="327"/>
                    </a:lnTo>
                    <a:lnTo>
                      <a:pt x="355" y="336"/>
                    </a:lnTo>
                    <a:lnTo>
                      <a:pt x="364" y="327"/>
                    </a:lnTo>
                    <a:lnTo>
                      <a:pt x="364" y="300"/>
                    </a:lnTo>
                    <a:lnTo>
                      <a:pt x="373" y="290"/>
                    </a:lnTo>
                    <a:lnTo>
                      <a:pt x="373" y="263"/>
                    </a:lnTo>
                    <a:lnTo>
                      <a:pt x="382" y="272"/>
                    </a:lnTo>
                    <a:lnTo>
                      <a:pt x="382" y="263"/>
                    </a:lnTo>
                    <a:lnTo>
                      <a:pt x="382" y="309"/>
                    </a:lnTo>
                    <a:lnTo>
                      <a:pt x="391" y="300"/>
                    </a:lnTo>
                    <a:lnTo>
                      <a:pt x="391" y="227"/>
                    </a:lnTo>
                    <a:lnTo>
                      <a:pt x="391" y="236"/>
                    </a:lnTo>
                    <a:lnTo>
                      <a:pt x="400" y="245"/>
                    </a:lnTo>
                    <a:lnTo>
                      <a:pt x="400" y="254"/>
                    </a:lnTo>
                    <a:lnTo>
                      <a:pt x="400" y="236"/>
                    </a:lnTo>
                    <a:lnTo>
                      <a:pt x="409" y="227"/>
                    </a:lnTo>
                    <a:lnTo>
                      <a:pt x="409" y="24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20" name="Freeform 54"/>
              <p:cNvSpPr>
                <a:spLocks/>
              </p:cNvSpPr>
              <p:nvPr/>
            </p:nvSpPr>
            <p:spPr bwMode="auto">
              <a:xfrm>
                <a:off x="3293" y="3228"/>
                <a:ext cx="353" cy="497"/>
              </a:xfrm>
              <a:custGeom>
                <a:avLst/>
                <a:gdLst>
                  <a:gd name="T0" fmla="*/ 0 w 400"/>
                  <a:gd name="T1" fmla="*/ 31 h 618"/>
                  <a:gd name="T2" fmla="*/ 4 w 400"/>
                  <a:gd name="T3" fmla="*/ 25 h 618"/>
                  <a:gd name="T4" fmla="*/ 9 w 400"/>
                  <a:gd name="T5" fmla="*/ 35 h 618"/>
                  <a:gd name="T6" fmla="*/ 13 w 400"/>
                  <a:gd name="T7" fmla="*/ 37 h 618"/>
                  <a:gd name="T8" fmla="*/ 18 w 400"/>
                  <a:gd name="T9" fmla="*/ 37 h 618"/>
                  <a:gd name="T10" fmla="*/ 22 w 400"/>
                  <a:gd name="T11" fmla="*/ 39 h 618"/>
                  <a:gd name="T12" fmla="*/ 26 w 400"/>
                  <a:gd name="T13" fmla="*/ 14 h 618"/>
                  <a:gd name="T14" fmla="*/ 30 w 400"/>
                  <a:gd name="T15" fmla="*/ 37 h 618"/>
                  <a:gd name="T16" fmla="*/ 34 w 400"/>
                  <a:gd name="T17" fmla="*/ 35 h 618"/>
                  <a:gd name="T18" fmla="*/ 38 w 400"/>
                  <a:gd name="T19" fmla="*/ 41 h 618"/>
                  <a:gd name="T20" fmla="*/ 43 w 400"/>
                  <a:gd name="T21" fmla="*/ 37 h 618"/>
                  <a:gd name="T22" fmla="*/ 48 w 400"/>
                  <a:gd name="T23" fmla="*/ 22 h 618"/>
                  <a:gd name="T24" fmla="*/ 51 w 400"/>
                  <a:gd name="T25" fmla="*/ 35 h 618"/>
                  <a:gd name="T26" fmla="*/ 56 w 400"/>
                  <a:gd name="T27" fmla="*/ 31 h 618"/>
                  <a:gd name="T28" fmla="*/ 56 w 400"/>
                  <a:gd name="T29" fmla="*/ 0 h 618"/>
                  <a:gd name="T30" fmla="*/ 61 w 400"/>
                  <a:gd name="T31" fmla="*/ 0 h 618"/>
                  <a:gd name="T32" fmla="*/ 64 w 400"/>
                  <a:gd name="T33" fmla="*/ 14 h 618"/>
                  <a:gd name="T34" fmla="*/ 73 w 400"/>
                  <a:gd name="T35" fmla="*/ 30 h 618"/>
                  <a:gd name="T36" fmla="*/ 78 w 400"/>
                  <a:gd name="T37" fmla="*/ 27 h 618"/>
                  <a:gd name="T38" fmla="*/ 82 w 400"/>
                  <a:gd name="T39" fmla="*/ 30 h 618"/>
                  <a:gd name="T40" fmla="*/ 86 w 400"/>
                  <a:gd name="T41" fmla="*/ 27 h 618"/>
                  <a:gd name="T42" fmla="*/ 90 w 400"/>
                  <a:gd name="T43" fmla="*/ 25 h 618"/>
                  <a:gd name="T44" fmla="*/ 95 w 400"/>
                  <a:gd name="T45" fmla="*/ 88 h 618"/>
                  <a:gd name="T46" fmla="*/ 98 w 400"/>
                  <a:gd name="T47" fmla="*/ 81 h 618"/>
                  <a:gd name="T48" fmla="*/ 102 w 400"/>
                  <a:gd name="T49" fmla="*/ 165 h 618"/>
                  <a:gd name="T50" fmla="*/ 108 w 400"/>
                  <a:gd name="T51" fmla="*/ 81 h 618"/>
                  <a:gd name="T52" fmla="*/ 111 w 400"/>
                  <a:gd name="T53" fmla="*/ 71 h 618"/>
                  <a:gd name="T54" fmla="*/ 121 w 400"/>
                  <a:gd name="T55" fmla="*/ 44 h 618"/>
                  <a:gd name="T56" fmla="*/ 121 w 400"/>
                  <a:gd name="T57" fmla="*/ 59 h 618"/>
                  <a:gd name="T58" fmla="*/ 125 w 400"/>
                  <a:gd name="T59" fmla="*/ 44 h 618"/>
                  <a:gd name="T60" fmla="*/ 129 w 400"/>
                  <a:gd name="T61" fmla="*/ 35 h 618"/>
                  <a:gd name="T62" fmla="*/ 133 w 400"/>
                  <a:gd name="T63" fmla="*/ 44 h 618"/>
                  <a:gd name="T64" fmla="*/ 138 w 400"/>
                  <a:gd name="T65" fmla="*/ 41 h 618"/>
                  <a:gd name="T66" fmla="*/ 146 w 400"/>
                  <a:gd name="T67" fmla="*/ 44 h 618"/>
                  <a:gd name="T68" fmla="*/ 150 w 400"/>
                  <a:gd name="T69" fmla="*/ 27 h 618"/>
                  <a:gd name="T70" fmla="*/ 155 w 400"/>
                  <a:gd name="T71" fmla="*/ 44 h 618"/>
                  <a:gd name="T72" fmla="*/ 159 w 400"/>
                  <a:gd name="T73" fmla="*/ 37 h 618"/>
                  <a:gd name="T74" fmla="*/ 168 w 400"/>
                  <a:gd name="T75" fmla="*/ 47 h 618"/>
                  <a:gd name="T76" fmla="*/ 172 w 400"/>
                  <a:gd name="T77" fmla="*/ 27 h 618"/>
                  <a:gd name="T78" fmla="*/ 176 w 400"/>
                  <a:gd name="T79" fmla="*/ 41 h 618"/>
                  <a:gd name="T80" fmla="*/ 180 w 400"/>
                  <a:gd name="T81" fmla="*/ 41 h 618"/>
                  <a:gd name="T82" fmla="*/ 184 w 400"/>
                  <a:gd name="T83" fmla="*/ 44 h 61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00"/>
                  <a:gd name="T127" fmla="*/ 0 h 618"/>
                  <a:gd name="T128" fmla="*/ 400 w 400"/>
                  <a:gd name="T129" fmla="*/ 618 h 61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00" h="618">
                    <a:moveTo>
                      <a:pt x="0" y="136"/>
                    </a:moveTo>
                    <a:lnTo>
                      <a:pt x="0" y="118"/>
                    </a:lnTo>
                    <a:lnTo>
                      <a:pt x="9" y="109"/>
                    </a:lnTo>
                    <a:lnTo>
                      <a:pt x="9" y="72"/>
                    </a:lnTo>
                    <a:lnTo>
                      <a:pt x="9" y="91"/>
                    </a:lnTo>
                    <a:lnTo>
                      <a:pt x="19" y="100"/>
                    </a:lnTo>
                    <a:lnTo>
                      <a:pt x="19" y="136"/>
                    </a:lnTo>
                    <a:lnTo>
                      <a:pt x="19" y="127"/>
                    </a:lnTo>
                    <a:lnTo>
                      <a:pt x="28" y="136"/>
                    </a:lnTo>
                    <a:lnTo>
                      <a:pt x="28" y="127"/>
                    </a:lnTo>
                    <a:lnTo>
                      <a:pt x="28" y="136"/>
                    </a:lnTo>
                    <a:lnTo>
                      <a:pt x="37" y="145"/>
                    </a:lnTo>
                    <a:lnTo>
                      <a:pt x="37" y="154"/>
                    </a:lnTo>
                    <a:lnTo>
                      <a:pt x="37" y="136"/>
                    </a:lnTo>
                    <a:lnTo>
                      <a:pt x="37" y="145"/>
                    </a:lnTo>
                    <a:lnTo>
                      <a:pt x="46" y="136"/>
                    </a:lnTo>
                    <a:lnTo>
                      <a:pt x="46" y="145"/>
                    </a:lnTo>
                    <a:lnTo>
                      <a:pt x="46" y="100"/>
                    </a:lnTo>
                    <a:lnTo>
                      <a:pt x="55" y="91"/>
                    </a:lnTo>
                    <a:lnTo>
                      <a:pt x="55" y="54"/>
                    </a:lnTo>
                    <a:lnTo>
                      <a:pt x="55" y="100"/>
                    </a:lnTo>
                    <a:lnTo>
                      <a:pt x="64" y="109"/>
                    </a:lnTo>
                    <a:lnTo>
                      <a:pt x="64" y="136"/>
                    </a:lnTo>
                    <a:lnTo>
                      <a:pt x="73" y="127"/>
                    </a:lnTo>
                    <a:lnTo>
                      <a:pt x="73" y="145"/>
                    </a:lnTo>
                    <a:lnTo>
                      <a:pt x="82" y="154"/>
                    </a:lnTo>
                    <a:lnTo>
                      <a:pt x="82" y="127"/>
                    </a:lnTo>
                    <a:lnTo>
                      <a:pt x="91" y="136"/>
                    </a:lnTo>
                    <a:lnTo>
                      <a:pt x="91" y="145"/>
                    </a:lnTo>
                    <a:lnTo>
                      <a:pt x="91" y="91"/>
                    </a:lnTo>
                    <a:lnTo>
                      <a:pt x="100" y="81"/>
                    </a:lnTo>
                    <a:lnTo>
                      <a:pt x="100" y="72"/>
                    </a:lnTo>
                    <a:lnTo>
                      <a:pt x="100" y="118"/>
                    </a:lnTo>
                    <a:lnTo>
                      <a:pt x="109" y="127"/>
                    </a:lnTo>
                    <a:lnTo>
                      <a:pt x="109" y="109"/>
                    </a:lnTo>
                    <a:lnTo>
                      <a:pt x="118" y="118"/>
                    </a:lnTo>
                    <a:lnTo>
                      <a:pt x="118" y="136"/>
                    </a:lnTo>
                    <a:lnTo>
                      <a:pt x="118" y="0"/>
                    </a:lnTo>
                    <a:lnTo>
                      <a:pt x="128" y="9"/>
                    </a:lnTo>
                    <a:lnTo>
                      <a:pt x="128" y="136"/>
                    </a:lnTo>
                    <a:lnTo>
                      <a:pt x="128" y="0"/>
                    </a:lnTo>
                    <a:lnTo>
                      <a:pt x="128" y="109"/>
                    </a:lnTo>
                    <a:lnTo>
                      <a:pt x="137" y="100"/>
                    </a:lnTo>
                    <a:lnTo>
                      <a:pt x="137" y="54"/>
                    </a:lnTo>
                    <a:lnTo>
                      <a:pt x="146" y="63"/>
                    </a:lnTo>
                    <a:lnTo>
                      <a:pt x="146" y="118"/>
                    </a:lnTo>
                    <a:lnTo>
                      <a:pt x="155" y="109"/>
                    </a:lnTo>
                    <a:lnTo>
                      <a:pt x="155" y="100"/>
                    </a:lnTo>
                    <a:lnTo>
                      <a:pt x="164" y="109"/>
                    </a:lnTo>
                    <a:lnTo>
                      <a:pt x="164" y="100"/>
                    </a:lnTo>
                    <a:lnTo>
                      <a:pt x="164" y="109"/>
                    </a:lnTo>
                    <a:lnTo>
                      <a:pt x="173" y="100"/>
                    </a:lnTo>
                    <a:lnTo>
                      <a:pt x="173" y="109"/>
                    </a:lnTo>
                    <a:lnTo>
                      <a:pt x="173" y="100"/>
                    </a:lnTo>
                    <a:lnTo>
                      <a:pt x="173" y="109"/>
                    </a:lnTo>
                    <a:lnTo>
                      <a:pt x="182" y="100"/>
                    </a:lnTo>
                    <a:lnTo>
                      <a:pt x="182" y="45"/>
                    </a:lnTo>
                    <a:lnTo>
                      <a:pt x="191" y="54"/>
                    </a:lnTo>
                    <a:lnTo>
                      <a:pt x="191" y="91"/>
                    </a:lnTo>
                    <a:lnTo>
                      <a:pt x="200" y="100"/>
                    </a:lnTo>
                    <a:lnTo>
                      <a:pt x="200" y="481"/>
                    </a:lnTo>
                    <a:lnTo>
                      <a:pt x="200" y="327"/>
                    </a:lnTo>
                    <a:lnTo>
                      <a:pt x="209" y="318"/>
                    </a:lnTo>
                    <a:lnTo>
                      <a:pt x="209" y="91"/>
                    </a:lnTo>
                    <a:lnTo>
                      <a:pt x="209" y="300"/>
                    </a:lnTo>
                    <a:lnTo>
                      <a:pt x="218" y="290"/>
                    </a:lnTo>
                    <a:lnTo>
                      <a:pt x="218" y="81"/>
                    </a:lnTo>
                    <a:lnTo>
                      <a:pt x="218" y="609"/>
                    </a:lnTo>
                    <a:lnTo>
                      <a:pt x="227" y="618"/>
                    </a:lnTo>
                    <a:lnTo>
                      <a:pt x="227" y="281"/>
                    </a:lnTo>
                    <a:lnTo>
                      <a:pt x="227" y="300"/>
                    </a:lnTo>
                    <a:lnTo>
                      <a:pt x="237" y="290"/>
                    </a:lnTo>
                    <a:lnTo>
                      <a:pt x="237" y="318"/>
                    </a:lnTo>
                    <a:lnTo>
                      <a:pt x="237" y="263"/>
                    </a:lnTo>
                    <a:lnTo>
                      <a:pt x="246" y="254"/>
                    </a:lnTo>
                    <a:lnTo>
                      <a:pt x="246" y="154"/>
                    </a:lnTo>
                    <a:lnTo>
                      <a:pt x="255" y="163"/>
                    </a:lnTo>
                    <a:lnTo>
                      <a:pt x="255" y="218"/>
                    </a:lnTo>
                    <a:lnTo>
                      <a:pt x="255" y="154"/>
                    </a:lnTo>
                    <a:lnTo>
                      <a:pt x="255" y="218"/>
                    </a:lnTo>
                    <a:lnTo>
                      <a:pt x="264" y="209"/>
                    </a:lnTo>
                    <a:lnTo>
                      <a:pt x="264" y="218"/>
                    </a:lnTo>
                    <a:lnTo>
                      <a:pt x="264" y="163"/>
                    </a:lnTo>
                    <a:lnTo>
                      <a:pt x="273" y="154"/>
                    </a:lnTo>
                    <a:lnTo>
                      <a:pt x="273" y="118"/>
                    </a:lnTo>
                    <a:lnTo>
                      <a:pt x="273" y="127"/>
                    </a:lnTo>
                    <a:lnTo>
                      <a:pt x="282" y="136"/>
                    </a:lnTo>
                    <a:lnTo>
                      <a:pt x="282" y="181"/>
                    </a:lnTo>
                    <a:lnTo>
                      <a:pt x="282" y="163"/>
                    </a:lnTo>
                    <a:lnTo>
                      <a:pt x="291" y="154"/>
                    </a:lnTo>
                    <a:lnTo>
                      <a:pt x="291" y="163"/>
                    </a:lnTo>
                    <a:lnTo>
                      <a:pt x="291" y="154"/>
                    </a:lnTo>
                    <a:lnTo>
                      <a:pt x="300" y="163"/>
                    </a:lnTo>
                    <a:lnTo>
                      <a:pt x="309" y="154"/>
                    </a:lnTo>
                    <a:lnTo>
                      <a:pt x="309" y="163"/>
                    </a:lnTo>
                    <a:lnTo>
                      <a:pt x="309" y="127"/>
                    </a:lnTo>
                    <a:lnTo>
                      <a:pt x="318" y="118"/>
                    </a:lnTo>
                    <a:lnTo>
                      <a:pt x="318" y="100"/>
                    </a:lnTo>
                    <a:lnTo>
                      <a:pt x="318" y="127"/>
                    </a:lnTo>
                    <a:lnTo>
                      <a:pt x="327" y="136"/>
                    </a:lnTo>
                    <a:lnTo>
                      <a:pt x="327" y="163"/>
                    </a:lnTo>
                    <a:lnTo>
                      <a:pt x="337" y="154"/>
                    </a:lnTo>
                    <a:lnTo>
                      <a:pt x="337" y="163"/>
                    </a:lnTo>
                    <a:lnTo>
                      <a:pt x="337" y="136"/>
                    </a:lnTo>
                    <a:lnTo>
                      <a:pt x="346" y="145"/>
                    </a:lnTo>
                    <a:lnTo>
                      <a:pt x="346" y="163"/>
                    </a:lnTo>
                    <a:lnTo>
                      <a:pt x="355" y="172"/>
                    </a:lnTo>
                    <a:lnTo>
                      <a:pt x="355" y="118"/>
                    </a:lnTo>
                    <a:lnTo>
                      <a:pt x="364" y="109"/>
                    </a:lnTo>
                    <a:lnTo>
                      <a:pt x="364" y="100"/>
                    </a:lnTo>
                    <a:lnTo>
                      <a:pt x="364" y="172"/>
                    </a:lnTo>
                    <a:lnTo>
                      <a:pt x="373" y="181"/>
                    </a:lnTo>
                    <a:lnTo>
                      <a:pt x="373" y="154"/>
                    </a:lnTo>
                    <a:lnTo>
                      <a:pt x="382" y="145"/>
                    </a:lnTo>
                    <a:lnTo>
                      <a:pt x="382" y="136"/>
                    </a:lnTo>
                    <a:lnTo>
                      <a:pt x="382" y="154"/>
                    </a:lnTo>
                    <a:lnTo>
                      <a:pt x="391" y="163"/>
                    </a:lnTo>
                    <a:lnTo>
                      <a:pt x="391" y="181"/>
                    </a:lnTo>
                    <a:lnTo>
                      <a:pt x="391" y="163"/>
                    </a:lnTo>
                    <a:lnTo>
                      <a:pt x="400" y="154"/>
                    </a:lnTo>
                    <a:lnTo>
                      <a:pt x="400" y="16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21" name="Freeform 55"/>
              <p:cNvSpPr>
                <a:spLocks/>
              </p:cNvSpPr>
              <p:nvPr/>
            </p:nvSpPr>
            <p:spPr bwMode="auto">
              <a:xfrm>
                <a:off x="3646" y="2848"/>
                <a:ext cx="81" cy="1016"/>
              </a:xfrm>
              <a:custGeom>
                <a:avLst/>
                <a:gdLst>
                  <a:gd name="T0" fmla="*/ 0 w 91"/>
                  <a:gd name="T1" fmla="*/ 172 h 1263"/>
                  <a:gd name="T2" fmla="*/ 0 w 91"/>
                  <a:gd name="T3" fmla="*/ 154 h 1263"/>
                  <a:gd name="T4" fmla="*/ 4 w 91"/>
                  <a:gd name="T5" fmla="*/ 150 h 1263"/>
                  <a:gd name="T6" fmla="*/ 4 w 91"/>
                  <a:gd name="T7" fmla="*/ 147 h 1263"/>
                  <a:gd name="T8" fmla="*/ 4 w 91"/>
                  <a:gd name="T9" fmla="*/ 175 h 1263"/>
                  <a:gd name="T10" fmla="*/ 9 w 91"/>
                  <a:gd name="T11" fmla="*/ 177 h 1263"/>
                  <a:gd name="T12" fmla="*/ 9 w 91"/>
                  <a:gd name="T13" fmla="*/ 163 h 1263"/>
                  <a:gd name="T14" fmla="*/ 9 w 91"/>
                  <a:gd name="T15" fmla="*/ 163 h 1263"/>
                  <a:gd name="T16" fmla="*/ 13 w 91"/>
                  <a:gd name="T17" fmla="*/ 160 h 1263"/>
                  <a:gd name="T18" fmla="*/ 13 w 91"/>
                  <a:gd name="T19" fmla="*/ 170 h 1263"/>
                  <a:gd name="T20" fmla="*/ 18 w 91"/>
                  <a:gd name="T21" fmla="*/ 167 h 1263"/>
                  <a:gd name="T22" fmla="*/ 18 w 91"/>
                  <a:gd name="T23" fmla="*/ 163 h 1263"/>
                  <a:gd name="T24" fmla="*/ 18 w 91"/>
                  <a:gd name="T25" fmla="*/ 167 h 1263"/>
                  <a:gd name="T26" fmla="*/ 22 w 91"/>
                  <a:gd name="T27" fmla="*/ 165 h 1263"/>
                  <a:gd name="T28" fmla="*/ 22 w 91"/>
                  <a:gd name="T29" fmla="*/ 155 h 1263"/>
                  <a:gd name="T30" fmla="*/ 28 w 91"/>
                  <a:gd name="T31" fmla="*/ 154 h 1263"/>
                  <a:gd name="T32" fmla="*/ 28 w 91"/>
                  <a:gd name="T33" fmla="*/ 154 h 1263"/>
                  <a:gd name="T34" fmla="*/ 28 w 91"/>
                  <a:gd name="T35" fmla="*/ 175 h 1263"/>
                  <a:gd name="T36" fmla="*/ 32 w 91"/>
                  <a:gd name="T37" fmla="*/ 177 h 1263"/>
                  <a:gd name="T38" fmla="*/ 32 w 91"/>
                  <a:gd name="T39" fmla="*/ 190 h 1263"/>
                  <a:gd name="T40" fmla="*/ 32 w 91"/>
                  <a:gd name="T41" fmla="*/ 185 h 1263"/>
                  <a:gd name="T42" fmla="*/ 36 w 91"/>
                  <a:gd name="T43" fmla="*/ 187 h 1263"/>
                  <a:gd name="T44" fmla="*/ 36 w 91"/>
                  <a:gd name="T45" fmla="*/ 249 h 1263"/>
                  <a:gd name="T46" fmla="*/ 36 w 91"/>
                  <a:gd name="T47" fmla="*/ 0 h 1263"/>
                  <a:gd name="T48" fmla="*/ 36 w 91"/>
                  <a:gd name="T49" fmla="*/ 10 h 1263"/>
                  <a:gd name="T50" fmla="*/ 41 w 91"/>
                  <a:gd name="T51" fmla="*/ 12 h 1263"/>
                  <a:gd name="T52" fmla="*/ 41 w 91"/>
                  <a:gd name="T53" fmla="*/ 59 h 1263"/>
                  <a:gd name="T54" fmla="*/ 45 w 91"/>
                  <a:gd name="T55" fmla="*/ 61 h 1263"/>
                  <a:gd name="T56" fmla="*/ 45 w 91"/>
                  <a:gd name="T57" fmla="*/ 343 h 1263"/>
                  <a:gd name="T58" fmla="*/ 45 w 91"/>
                  <a:gd name="T59" fmla="*/ 59 h 12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1"/>
                  <a:gd name="T91" fmla="*/ 0 h 1263"/>
                  <a:gd name="T92" fmla="*/ 91 w 91"/>
                  <a:gd name="T93" fmla="*/ 1263 h 126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1" h="1263">
                    <a:moveTo>
                      <a:pt x="0" y="636"/>
                    </a:moveTo>
                    <a:lnTo>
                      <a:pt x="0" y="564"/>
                    </a:lnTo>
                    <a:lnTo>
                      <a:pt x="9" y="554"/>
                    </a:lnTo>
                    <a:lnTo>
                      <a:pt x="9" y="545"/>
                    </a:lnTo>
                    <a:lnTo>
                      <a:pt x="9" y="645"/>
                    </a:lnTo>
                    <a:lnTo>
                      <a:pt x="18" y="654"/>
                    </a:lnTo>
                    <a:lnTo>
                      <a:pt x="18" y="600"/>
                    </a:lnTo>
                    <a:lnTo>
                      <a:pt x="27" y="591"/>
                    </a:lnTo>
                    <a:lnTo>
                      <a:pt x="27" y="627"/>
                    </a:lnTo>
                    <a:lnTo>
                      <a:pt x="36" y="618"/>
                    </a:lnTo>
                    <a:lnTo>
                      <a:pt x="36" y="600"/>
                    </a:lnTo>
                    <a:lnTo>
                      <a:pt x="36" y="618"/>
                    </a:lnTo>
                    <a:lnTo>
                      <a:pt x="46" y="609"/>
                    </a:lnTo>
                    <a:lnTo>
                      <a:pt x="46" y="573"/>
                    </a:lnTo>
                    <a:lnTo>
                      <a:pt x="55" y="564"/>
                    </a:lnTo>
                    <a:lnTo>
                      <a:pt x="55" y="645"/>
                    </a:lnTo>
                    <a:lnTo>
                      <a:pt x="64" y="654"/>
                    </a:lnTo>
                    <a:lnTo>
                      <a:pt x="64" y="700"/>
                    </a:lnTo>
                    <a:lnTo>
                      <a:pt x="64" y="682"/>
                    </a:lnTo>
                    <a:lnTo>
                      <a:pt x="73" y="691"/>
                    </a:lnTo>
                    <a:lnTo>
                      <a:pt x="73" y="918"/>
                    </a:lnTo>
                    <a:lnTo>
                      <a:pt x="73" y="0"/>
                    </a:lnTo>
                    <a:lnTo>
                      <a:pt x="73" y="36"/>
                    </a:lnTo>
                    <a:lnTo>
                      <a:pt x="82" y="46"/>
                    </a:lnTo>
                    <a:lnTo>
                      <a:pt x="82" y="218"/>
                    </a:lnTo>
                    <a:lnTo>
                      <a:pt x="91" y="227"/>
                    </a:lnTo>
                    <a:lnTo>
                      <a:pt x="91" y="1263"/>
                    </a:lnTo>
                    <a:lnTo>
                      <a:pt x="91" y="21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22" name="Freeform 56"/>
              <p:cNvSpPr>
                <a:spLocks/>
              </p:cNvSpPr>
              <p:nvPr/>
            </p:nvSpPr>
            <p:spPr bwMode="auto">
              <a:xfrm>
                <a:off x="3735" y="3162"/>
                <a:ext cx="337" cy="702"/>
              </a:xfrm>
              <a:custGeom>
                <a:avLst/>
                <a:gdLst>
                  <a:gd name="T0" fmla="*/ 0 w 382"/>
                  <a:gd name="T1" fmla="*/ 39 h 872"/>
                  <a:gd name="T2" fmla="*/ 4 w 382"/>
                  <a:gd name="T3" fmla="*/ 37 h 872"/>
                  <a:gd name="T4" fmla="*/ 9 w 382"/>
                  <a:gd name="T5" fmla="*/ 42 h 872"/>
                  <a:gd name="T6" fmla="*/ 17 w 382"/>
                  <a:gd name="T7" fmla="*/ 47 h 872"/>
                  <a:gd name="T8" fmla="*/ 21 w 382"/>
                  <a:gd name="T9" fmla="*/ 47 h 872"/>
                  <a:gd name="T10" fmla="*/ 26 w 382"/>
                  <a:gd name="T11" fmla="*/ 76 h 872"/>
                  <a:gd name="T12" fmla="*/ 30 w 382"/>
                  <a:gd name="T13" fmla="*/ 79 h 872"/>
                  <a:gd name="T14" fmla="*/ 38 w 382"/>
                  <a:gd name="T15" fmla="*/ 44 h 872"/>
                  <a:gd name="T16" fmla="*/ 38 w 382"/>
                  <a:gd name="T17" fmla="*/ 31 h 872"/>
                  <a:gd name="T18" fmla="*/ 43 w 382"/>
                  <a:gd name="T19" fmla="*/ 44 h 872"/>
                  <a:gd name="T20" fmla="*/ 48 w 382"/>
                  <a:gd name="T21" fmla="*/ 44 h 872"/>
                  <a:gd name="T22" fmla="*/ 51 w 382"/>
                  <a:gd name="T23" fmla="*/ 49 h 872"/>
                  <a:gd name="T24" fmla="*/ 56 w 382"/>
                  <a:gd name="T25" fmla="*/ 47 h 872"/>
                  <a:gd name="T26" fmla="*/ 60 w 382"/>
                  <a:gd name="T27" fmla="*/ 39 h 872"/>
                  <a:gd name="T28" fmla="*/ 64 w 382"/>
                  <a:gd name="T29" fmla="*/ 37 h 872"/>
                  <a:gd name="T30" fmla="*/ 69 w 382"/>
                  <a:gd name="T31" fmla="*/ 42 h 872"/>
                  <a:gd name="T32" fmla="*/ 73 w 382"/>
                  <a:gd name="T33" fmla="*/ 94 h 872"/>
                  <a:gd name="T34" fmla="*/ 78 w 382"/>
                  <a:gd name="T35" fmla="*/ 44 h 872"/>
                  <a:gd name="T36" fmla="*/ 82 w 382"/>
                  <a:gd name="T37" fmla="*/ 35 h 872"/>
                  <a:gd name="T38" fmla="*/ 86 w 382"/>
                  <a:gd name="T39" fmla="*/ 35 h 872"/>
                  <a:gd name="T40" fmla="*/ 90 w 382"/>
                  <a:gd name="T41" fmla="*/ 42 h 872"/>
                  <a:gd name="T42" fmla="*/ 94 w 382"/>
                  <a:gd name="T43" fmla="*/ 39 h 872"/>
                  <a:gd name="T44" fmla="*/ 98 w 382"/>
                  <a:gd name="T45" fmla="*/ 42 h 872"/>
                  <a:gd name="T46" fmla="*/ 102 w 382"/>
                  <a:gd name="T47" fmla="*/ 25 h 872"/>
                  <a:gd name="T48" fmla="*/ 107 w 382"/>
                  <a:gd name="T49" fmla="*/ 42 h 872"/>
                  <a:gd name="T50" fmla="*/ 110 w 382"/>
                  <a:gd name="T51" fmla="*/ 44 h 872"/>
                  <a:gd name="T52" fmla="*/ 116 w 382"/>
                  <a:gd name="T53" fmla="*/ 47 h 872"/>
                  <a:gd name="T54" fmla="*/ 116 w 382"/>
                  <a:gd name="T55" fmla="*/ 44 h 872"/>
                  <a:gd name="T56" fmla="*/ 120 w 382"/>
                  <a:gd name="T57" fmla="*/ 30 h 872"/>
                  <a:gd name="T58" fmla="*/ 125 w 382"/>
                  <a:gd name="T59" fmla="*/ 25 h 872"/>
                  <a:gd name="T60" fmla="*/ 129 w 382"/>
                  <a:gd name="T61" fmla="*/ 47 h 872"/>
                  <a:gd name="T62" fmla="*/ 137 w 382"/>
                  <a:gd name="T63" fmla="*/ 44 h 872"/>
                  <a:gd name="T64" fmla="*/ 137 w 382"/>
                  <a:gd name="T65" fmla="*/ 42 h 872"/>
                  <a:gd name="T66" fmla="*/ 142 w 382"/>
                  <a:gd name="T67" fmla="*/ 25 h 872"/>
                  <a:gd name="T68" fmla="*/ 146 w 382"/>
                  <a:gd name="T69" fmla="*/ 42 h 872"/>
                  <a:gd name="T70" fmla="*/ 150 w 382"/>
                  <a:gd name="T71" fmla="*/ 42 h 872"/>
                  <a:gd name="T72" fmla="*/ 154 w 382"/>
                  <a:gd name="T73" fmla="*/ 37 h 872"/>
                  <a:gd name="T74" fmla="*/ 161 w 382"/>
                  <a:gd name="T75" fmla="*/ 37 h 872"/>
                  <a:gd name="T76" fmla="*/ 167 w 382"/>
                  <a:gd name="T77" fmla="*/ 5 h 872"/>
                  <a:gd name="T78" fmla="*/ 171 w 382"/>
                  <a:gd name="T79" fmla="*/ 52 h 872"/>
                  <a:gd name="T80" fmla="*/ 176 w 382"/>
                  <a:gd name="T81" fmla="*/ 47 h 872"/>
                  <a:gd name="T82" fmla="*/ 180 w 382"/>
                  <a:gd name="T83" fmla="*/ 42 h 8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2"/>
                  <a:gd name="T127" fmla="*/ 0 h 872"/>
                  <a:gd name="T128" fmla="*/ 382 w 382"/>
                  <a:gd name="T129" fmla="*/ 872 h 8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2" h="872">
                    <a:moveTo>
                      <a:pt x="0" y="872"/>
                    </a:moveTo>
                    <a:lnTo>
                      <a:pt x="0" y="136"/>
                    </a:lnTo>
                    <a:lnTo>
                      <a:pt x="0" y="145"/>
                    </a:lnTo>
                    <a:lnTo>
                      <a:pt x="9" y="136"/>
                    </a:lnTo>
                    <a:lnTo>
                      <a:pt x="9" y="163"/>
                    </a:lnTo>
                    <a:lnTo>
                      <a:pt x="9" y="136"/>
                    </a:lnTo>
                    <a:lnTo>
                      <a:pt x="9" y="154"/>
                    </a:lnTo>
                    <a:lnTo>
                      <a:pt x="18" y="163"/>
                    </a:lnTo>
                    <a:lnTo>
                      <a:pt x="18" y="154"/>
                    </a:lnTo>
                    <a:lnTo>
                      <a:pt x="18" y="173"/>
                    </a:lnTo>
                    <a:lnTo>
                      <a:pt x="27" y="182"/>
                    </a:lnTo>
                    <a:lnTo>
                      <a:pt x="36" y="173"/>
                    </a:lnTo>
                    <a:lnTo>
                      <a:pt x="36" y="182"/>
                    </a:lnTo>
                    <a:lnTo>
                      <a:pt x="36" y="163"/>
                    </a:lnTo>
                    <a:lnTo>
                      <a:pt x="45" y="173"/>
                    </a:lnTo>
                    <a:lnTo>
                      <a:pt x="45" y="236"/>
                    </a:lnTo>
                    <a:lnTo>
                      <a:pt x="55" y="245"/>
                    </a:lnTo>
                    <a:lnTo>
                      <a:pt x="55" y="282"/>
                    </a:lnTo>
                    <a:lnTo>
                      <a:pt x="64" y="291"/>
                    </a:lnTo>
                    <a:lnTo>
                      <a:pt x="64" y="300"/>
                    </a:lnTo>
                    <a:lnTo>
                      <a:pt x="64" y="291"/>
                    </a:lnTo>
                    <a:lnTo>
                      <a:pt x="73" y="282"/>
                    </a:lnTo>
                    <a:lnTo>
                      <a:pt x="73" y="173"/>
                    </a:lnTo>
                    <a:lnTo>
                      <a:pt x="82" y="163"/>
                    </a:lnTo>
                    <a:lnTo>
                      <a:pt x="82" y="173"/>
                    </a:lnTo>
                    <a:lnTo>
                      <a:pt x="82" y="109"/>
                    </a:lnTo>
                    <a:lnTo>
                      <a:pt x="82" y="118"/>
                    </a:lnTo>
                    <a:lnTo>
                      <a:pt x="91" y="127"/>
                    </a:lnTo>
                    <a:lnTo>
                      <a:pt x="91" y="163"/>
                    </a:lnTo>
                    <a:lnTo>
                      <a:pt x="100" y="173"/>
                    </a:lnTo>
                    <a:lnTo>
                      <a:pt x="100" y="182"/>
                    </a:lnTo>
                    <a:lnTo>
                      <a:pt x="100" y="163"/>
                    </a:lnTo>
                    <a:lnTo>
                      <a:pt x="100" y="173"/>
                    </a:lnTo>
                    <a:lnTo>
                      <a:pt x="109" y="182"/>
                    </a:lnTo>
                    <a:lnTo>
                      <a:pt x="109" y="173"/>
                    </a:lnTo>
                    <a:lnTo>
                      <a:pt x="118" y="163"/>
                    </a:lnTo>
                    <a:lnTo>
                      <a:pt x="118" y="173"/>
                    </a:lnTo>
                    <a:lnTo>
                      <a:pt x="118" y="145"/>
                    </a:lnTo>
                    <a:lnTo>
                      <a:pt x="127" y="136"/>
                    </a:lnTo>
                    <a:lnTo>
                      <a:pt x="127" y="145"/>
                    </a:lnTo>
                    <a:lnTo>
                      <a:pt x="127" y="91"/>
                    </a:lnTo>
                    <a:lnTo>
                      <a:pt x="127" y="127"/>
                    </a:lnTo>
                    <a:lnTo>
                      <a:pt x="136" y="136"/>
                    </a:lnTo>
                    <a:lnTo>
                      <a:pt x="136" y="163"/>
                    </a:lnTo>
                    <a:lnTo>
                      <a:pt x="145" y="154"/>
                    </a:lnTo>
                    <a:lnTo>
                      <a:pt x="145" y="327"/>
                    </a:lnTo>
                    <a:lnTo>
                      <a:pt x="155" y="336"/>
                    </a:lnTo>
                    <a:lnTo>
                      <a:pt x="155" y="345"/>
                    </a:lnTo>
                    <a:lnTo>
                      <a:pt x="155" y="145"/>
                    </a:lnTo>
                    <a:lnTo>
                      <a:pt x="164" y="154"/>
                    </a:lnTo>
                    <a:lnTo>
                      <a:pt x="164" y="163"/>
                    </a:lnTo>
                    <a:lnTo>
                      <a:pt x="164" y="127"/>
                    </a:lnTo>
                    <a:lnTo>
                      <a:pt x="173" y="118"/>
                    </a:lnTo>
                    <a:lnTo>
                      <a:pt x="173" y="127"/>
                    </a:lnTo>
                    <a:lnTo>
                      <a:pt x="173" y="73"/>
                    </a:lnTo>
                    <a:lnTo>
                      <a:pt x="173" y="118"/>
                    </a:lnTo>
                    <a:lnTo>
                      <a:pt x="182" y="127"/>
                    </a:lnTo>
                    <a:lnTo>
                      <a:pt x="182" y="145"/>
                    </a:lnTo>
                    <a:lnTo>
                      <a:pt x="191" y="154"/>
                    </a:lnTo>
                    <a:lnTo>
                      <a:pt x="191" y="136"/>
                    </a:lnTo>
                    <a:lnTo>
                      <a:pt x="191" y="154"/>
                    </a:lnTo>
                    <a:lnTo>
                      <a:pt x="200" y="145"/>
                    </a:lnTo>
                    <a:lnTo>
                      <a:pt x="200" y="163"/>
                    </a:lnTo>
                    <a:lnTo>
                      <a:pt x="209" y="154"/>
                    </a:lnTo>
                    <a:lnTo>
                      <a:pt x="209" y="109"/>
                    </a:lnTo>
                    <a:lnTo>
                      <a:pt x="218" y="100"/>
                    </a:lnTo>
                    <a:lnTo>
                      <a:pt x="218" y="91"/>
                    </a:lnTo>
                    <a:lnTo>
                      <a:pt x="218" y="145"/>
                    </a:lnTo>
                    <a:lnTo>
                      <a:pt x="227" y="154"/>
                    </a:lnTo>
                    <a:lnTo>
                      <a:pt x="227" y="145"/>
                    </a:lnTo>
                    <a:lnTo>
                      <a:pt x="227" y="154"/>
                    </a:lnTo>
                    <a:lnTo>
                      <a:pt x="236" y="163"/>
                    </a:lnTo>
                    <a:lnTo>
                      <a:pt x="236" y="145"/>
                    </a:lnTo>
                    <a:lnTo>
                      <a:pt x="236" y="163"/>
                    </a:lnTo>
                    <a:lnTo>
                      <a:pt x="245" y="173"/>
                    </a:lnTo>
                    <a:lnTo>
                      <a:pt x="245" y="163"/>
                    </a:lnTo>
                    <a:lnTo>
                      <a:pt x="254" y="154"/>
                    </a:lnTo>
                    <a:lnTo>
                      <a:pt x="254" y="163"/>
                    </a:lnTo>
                    <a:lnTo>
                      <a:pt x="254" y="109"/>
                    </a:lnTo>
                    <a:lnTo>
                      <a:pt x="264" y="100"/>
                    </a:lnTo>
                    <a:lnTo>
                      <a:pt x="264" y="91"/>
                    </a:lnTo>
                    <a:lnTo>
                      <a:pt x="264" y="154"/>
                    </a:lnTo>
                    <a:lnTo>
                      <a:pt x="273" y="163"/>
                    </a:lnTo>
                    <a:lnTo>
                      <a:pt x="273" y="173"/>
                    </a:lnTo>
                    <a:lnTo>
                      <a:pt x="273" y="154"/>
                    </a:lnTo>
                    <a:lnTo>
                      <a:pt x="273" y="163"/>
                    </a:lnTo>
                    <a:lnTo>
                      <a:pt x="291" y="163"/>
                    </a:lnTo>
                    <a:lnTo>
                      <a:pt x="291" y="173"/>
                    </a:lnTo>
                    <a:lnTo>
                      <a:pt x="291" y="145"/>
                    </a:lnTo>
                    <a:lnTo>
                      <a:pt x="291" y="154"/>
                    </a:lnTo>
                    <a:lnTo>
                      <a:pt x="300" y="163"/>
                    </a:lnTo>
                    <a:lnTo>
                      <a:pt x="300" y="91"/>
                    </a:lnTo>
                    <a:lnTo>
                      <a:pt x="309" y="100"/>
                    </a:lnTo>
                    <a:lnTo>
                      <a:pt x="309" y="91"/>
                    </a:lnTo>
                    <a:lnTo>
                      <a:pt x="309" y="154"/>
                    </a:lnTo>
                    <a:lnTo>
                      <a:pt x="318" y="145"/>
                    </a:lnTo>
                    <a:lnTo>
                      <a:pt x="318" y="136"/>
                    </a:lnTo>
                    <a:lnTo>
                      <a:pt x="318" y="154"/>
                    </a:lnTo>
                    <a:lnTo>
                      <a:pt x="327" y="145"/>
                    </a:lnTo>
                    <a:lnTo>
                      <a:pt x="327" y="127"/>
                    </a:lnTo>
                    <a:lnTo>
                      <a:pt x="327" y="136"/>
                    </a:lnTo>
                    <a:lnTo>
                      <a:pt x="336" y="136"/>
                    </a:lnTo>
                    <a:lnTo>
                      <a:pt x="345" y="127"/>
                    </a:lnTo>
                    <a:lnTo>
                      <a:pt x="345" y="136"/>
                    </a:lnTo>
                    <a:lnTo>
                      <a:pt x="345" y="0"/>
                    </a:lnTo>
                    <a:lnTo>
                      <a:pt x="345" y="9"/>
                    </a:lnTo>
                    <a:lnTo>
                      <a:pt x="354" y="18"/>
                    </a:lnTo>
                    <a:lnTo>
                      <a:pt x="354" y="163"/>
                    </a:lnTo>
                    <a:lnTo>
                      <a:pt x="363" y="173"/>
                    </a:lnTo>
                    <a:lnTo>
                      <a:pt x="363" y="191"/>
                    </a:lnTo>
                    <a:lnTo>
                      <a:pt x="363" y="163"/>
                    </a:lnTo>
                    <a:lnTo>
                      <a:pt x="363" y="182"/>
                    </a:lnTo>
                    <a:lnTo>
                      <a:pt x="373" y="173"/>
                    </a:lnTo>
                    <a:lnTo>
                      <a:pt x="373" y="154"/>
                    </a:lnTo>
                    <a:lnTo>
                      <a:pt x="373" y="163"/>
                    </a:lnTo>
                    <a:lnTo>
                      <a:pt x="382" y="154"/>
                    </a:lnTo>
                    <a:lnTo>
                      <a:pt x="382" y="163"/>
                    </a:lnTo>
                    <a:lnTo>
                      <a:pt x="382" y="13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23" name="Freeform 57"/>
              <p:cNvSpPr>
                <a:spLocks/>
              </p:cNvSpPr>
              <p:nvPr/>
            </p:nvSpPr>
            <p:spPr bwMode="auto">
              <a:xfrm>
                <a:off x="4072" y="3228"/>
                <a:ext cx="321" cy="299"/>
              </a:xfrm>
              <a:custGeom>
                <a:avLst/>
                <a:gdLst>
                  <a:gd name="T0" fmla="*/ 4 w 363"/>
                  <a:gd name="T1" fmla="*/ 11 h 372"/>
                  <a:gd name="T2" fmla="*/ 4 w 363"/>
                  <a:gd name="T3" fmla="*/ 5 h 372"/>
                  <a:gd name="T4" fmla="*/ 9 w 363"/>
                  <a:gd name="T5" fmla="*/ 18 h 372"/>
                  <a:gd name="T6" fmla="*/ 13 w 363"/>
                  <a:gd name="T7" fmla="*/ 18 h 372"/>
                  <a:gd name="T8" fmla="*/ 17 w 363"/>
                  <a:gd name="T9" fmla="*/ 25 h 372"/>
                  <a:gd name="T10" fmla="*/ 21 w 363"/>
                  <a:gd name="T11" fmla="*/ 22 h 372"/>
                  <a:gd name="T12" fmla="*/ 26 w 363"/>
                  <a:gd name="T13" fmla="*/ 18 h 372"/>
                  <a:gd name="T14" fmla="*/ 26 w 363"/>
                  <a:gd name="T15" fmla="*/ 11 h 372"/>
                  <a:gd name="T16" fmla="*/ 30 w 363"/>
                  <a:gd name="T17" fmla="*/ 20 h 372"/>
                  <a:gd name="T18" fmla="*/ 34 w 363"/>
                  <a:gd name="T19" fmla="*/ 20 h 372"/>
                  <a:gd name="T20" fmla="*/ 39 w 363"/>
                  <a:gd name="T21" fmla="*/ 27 h 372"/>
                  <a:gd name="T22" fmla="*/ 44 w 363"/>
                  <a:gd name="T23" fmla="*/ 27 h 372"/>
                  <a:gd name="T24" fmla="*/ 48 w 363"/>
                  <a:gd name="T25" fmla="*/ 7 h 372"/>
                  <a:gd name="T26" fmla="*/ 51 w 363"/>
                  <a:gd name="T27" fmla="*/ 18 h 372"/>
                  <a:gd name="T28" fmla="*/ 57 w 363"/>
                  <a:gd name="T29" fmla="*/ 27 h 372"/>
                  <a:gd name="T30" fmla="*/ 61 w 363"/>
                  <a:gd name="T31" fmla="*/ 27 h 372"/>
                  <a:gd name="T32" fmla="*/ 61 w 363"/>
                  <a:gd name="T33" fmla="*/ 27 h 372"/>
                  <a:gd name="T34" fmla="*/ 65 w 363"/>
                  <a:gd name="T35" fmla="*/ 9 h 372"/>
                  <a:gd name="T36" fmla="*/ 69 w 363"/>
                  <a:gd name="T37" fmla="*/ 22 h 372"/>
                  <a:gd name="T38" fmla="*/ 73 w 363"/>
                  <a:gd name="T39" fmla="*/ 27 h 372"/>
                  <a:gd name="T40" fmla="*/ 87 w 363"/>
                  <a:gd name="T41" fmla="*/ 25 h 372"/>
                  <a:gd name="T42" fmla="*/ 91 w 363"/>
                  <a:gd name="T43" fmla="*/ 9 h 372"/>
                  <a:gd name="T44" fmla="*/ 96 w 363"/>
                  <a:gd name="T45" fmla="*/ 27 h 372"/>
                  <a:gd name="T46" fmla="*/ 100 w 363"/>
                  <a:gd name="T47" fmla="*/ 30 h 372"/>
                  <a:gd name="T48" fmla="*/ 104 w 363"/>
                  <a:gd name="T49" fmla="*/ 100 h 372"/>
                  <a:gd name="T50" fmla="*/ 109 w 363"/>
                  <a:gd name="T51" fmla="*/ 27 h 372"/>
                  <a:gd name="T52" fmla="*/ 113 w 363"/>
                  <a:gd name="T53" fmla="*/ 9 h 372"/>
                  <a:gd name="T54" fmla="*/ 118 w 363"/>
                  <a:gd name="T55" fmla="*/ 30 h 372"/>
                  <a:gd name="T56" fmla="*/ 122 w 363"/>
                  <a:gd name="T57" fmla="*/ 30 h 372"/>
                  <a:gd name="T58" fmla="*/ 126 w 363"/>
                  <a:gd name="T59" fmla="*/ 30 h 372"/>
                  <a:gd name="T60" fmla="*/ 130 w 363"/>
                  <a:gd name="T61" fmla="*/ 27 h 372"/>
                  <a:gd name="T62" fmla="*/ 134 w 363"/>
                  <a:gd name="T63" fmla="*/ 14 h 372"/>
                  <a:gd name="T64" fmla="*/ 139 w 363"/>
                  <a:gd name="T65" fmla="*/ 27 h 372"/>
                  <a:gd name="T66" fmla="*/ 139 w 363"/>
                  <a:gd name="T67" fmla="*/ 27 h 372"/>
                  <a:gd name="T68" fmla="*/ 142 w 363"/>
                  <a:gd name="T69" fmla="*/ 27 h 372"/>
                  <a:gd name="T70" fmla="*/ 147 w 363"/>
                  <a:gd name="T71" fmla="*/ 31 h 372"/>
                  <a:gd name="T72" fmla="*/ 152 w 363"/>
                  <a:gd name="T73" fmla="*/ 27 h 372"/>
                  <a:gd name="T74" fmla="*/ 157 w 363"/>
                  <a:gd name="T75" fmla="*/ 11 h 372"/>
                  <a:gd name="T76" fmla="*/ 161 w 363"/>
                  <a:gd name="T77" fmla="*/ 25 h 372"/>
                  <a:gd name="T78" fmla="*/ 165 w 363"/>
                  <a:gd name="T79" fmla="*/ 25 h 372"/>
                  <a:gd name="T80" fmla="*/ 165 w 363"/>
                  <a:gd name="T81" fmla="*/ 27 h 372"/>
                  <a:gd name="T82" fmla="*/ 173 w 363"/>
                  <a:gd name="T83" fmla="*/ 18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3"/>
                  <a:gd name="T127" fmla="*/ 0 h 372"/>
                  <a:gd name="T128" fmla="*/ 363 w 363"/>
                  <a:gd name="T129" fmla="*/ 372 h 3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3" h="372">
                    <a:moveTo>
                      <a:pt x="0" y="54"/>
                    </a:moveTo>
                    <a:lnTo>
                      <a:pt x="0" y="54"/>
                    </a:lnTo>
                    <a:lnTo>
                      <a:pt x="9" y="45"/>
                    </a:lnTo>
                    <a:lnTo>
                      <a:pt x="9" y="54"/>
                    </a:lnTo>
                    <a:lnTo>
                      <a:pt x="9" y="0"/>
                    </a:lnTo>
                    <a:lnTo>
                      <a:pt x="9" y="18"/>
                    </a:lnTo>
                    <a:lnTo>
                      <a:pt x="18" y="27"/>
                    </a:lnTo>
                    <a:lnTo>
                      <a:pt x="18" y="18"/>
                    </a:lnTo>
                    <a:lnTo>
                      <a:pt x="18" y="63"/>
                    </a:lnTo>
                    <a:lnTo>
                      <a:pt x="27" y="72"/>
                    </a:lnTo>
                    <a:lnTo>
                      <a:pt x="27" y="81"/>
                    </a:lnTo>
                    <a:lnTo>
                      <a:pt x="27" y="63"/>
                    </a:lnTo>
                    <a:lnTo>
                      <a:pt x="27" y="72"/>
                    </a:lnTo>
                    <a:lnTo>
                      <a:pt x="36" y="81"/>
                    </a:lnTo>
                    <a:lnTo>
                      <a:pt x="36" y="91"/>
                    </a:lnTo>
                    <a:lnTo>
                      <a:pt x="36" y="72"/>
                    </a:lnTo>
                    <a:lnTo>
                      <a:pt x="36" y="91"/>
                    </a:lnTo>
                    <a:lnTo>
                      <a:pt x="45" y="81"/>
                    </a:lnTo>
                    <a:lnTo>
                      <a:pt x="45" y="91"/>
                    </a:lnTo>
                    <a:lnTo>
                      <a:pt x="45" y="72"/>
                    </a:lnTo>
                    <a:lnTo>
                      <a:pt x="54" y="63"/>
                    </a:lnTo>
                    <a:lnTo>
                      <a:pt x="54" y="72"/>
                    </a:lnTo>
                    <a:lnTo>
                      <a:pt x="54" y="18"/>
                    </a:lnTo>
                    <a:lnTo>
                      <a:pt x="54" y="45"/>
                    </a:lnTo>
                    <a:lnTo>
                      <a:pt x="63" y="54"/>
                    </a:lnTo>
                    <a:lnTo>
                      <a:pt x="63" y="81"/>
                    </a:lnTo>
                    <a:lnTo>
                      <a:pt x="63" y="72"/>
                    </a:lnTo>
                    <a:lnTo>
                      <a:pt x="72" y="81"/>
                    </a:lnTo>
                    <a:lnTo>
                      <a:pt x="72" y="91"/>
                    </a:lnTo>
                    <a:lnTo>
                      <a:pt x="72" y="72"/>
                    </a:lnTo>
                    <a:lnTo>
                      <a:pt x="72" y="91"/>
                    </a:lnTo>
                    <a:lnTo>
                      <a:pt x="81" y="100"/>
                    </a:lnTo>
                    <a:lnTo>
                      <a:pt x="81" y="81"/>
                    </a:lnTo>
                    <a:lnTo>
                      <a:pt x="81" y="91"/>
                    </a:lnTo>
                    <a:lnTo>
                      <a:pt x="91" y="100"/>
                    </a:lnTo>
                    <a:lnTo>
                      <a:pt x="91" y="54"/>
                    </a:lnTo>
                    <a:lnTo>
                      <a:pt x="100" y="45"/>
                    </a:lnTo>
                    <a:lnTo>
                      <a:pt x="100" y="27"/>
                    </a:lnTo>
                    <a:lnTo>
                      <a:pt x="100" y="63"/>
                    </a:lnTo>
                    <a:lnTo>
                      <a:pt x="109" y="72"/>
                    </a:lnTo>
                    <a:lnTo>
                      <a:pt x="109" y="63"/>
                    </a:lnTo>
                    <a:lnTo>
                      <a:pt x="109" y="91"/>
                    </a:lnTo>
                    <a:lnTo>
                      <a:pt x="118" y="81"/>
                    </a:lnTo>
                    <a:lnTo>
                      <a:pt x="118" y="100"/>
                    </a:lnTo>
                    <a:lnTo>
                      <a:pt x="118" y="81"/>
                    </a:lnTo>
                    <a:lnTo>
                      <a:pt x="118" y="91"/>
                    </a:lnTo>
                    <a:lnTo>
                      <a:pt x="127" y="100"/>
                    </a:lnTo>
                    <a:lnTo>
                      <a:pt x="127" y="91"/>
                    </a:lnTo>
                    <a:lnTo>
                      <a:pt x="127" y="100"/>
                    </a:lnTo>
                    <a:lnTo>
                      <a:pt x="136" y="109"/>
                    </a:lnTo>
                    <a:lnTo>
                      <a:pt x="136" y="36"/>
                    </a:lnTo>
                    <a:lnTo>
                      <a:pt x="145" y="27"/>
                    </a:lnTo>
                    <a:lnTo>
                      <a:pt x="145" y="81"/>
                    </a:lnTo>
                    <a:lnTo>
                      <a:pt x="154" y="91"/>
                    </a:lnTo>
                    <a:lnTo>
                      <a:pt x="154" y="81"/>
                    </a:lnTo>
                    <a:lnTo>
                      <a:pt x="154" y="100"/>
                    </a:lnTo>
                    <a:lnTo>
                      <a:pt x="163" y="100"/>
                    </a:lnTo>
                    <a:lnTo>
                      <a:pt x="172" y="100"/>
                    </a:lnTo>
                    <a:lnTo>
                      <a:pt x="181" y="91"/>
                    </a:lnTo>
                    <a:lnTo>
                      <a:pt x="181" y="45"/>
                    </a:lnTo>
                    <a:lnTo>
                      <a:pt x="190" y="36"/>
                    </a:lnTo>
                    <a:lnTo>
                      <a:pt x="190" y="81"/>
                    </a:lnTo>
                    <a:lnTo>
                      <a:pt x="200" y="91"/>
                    </a:lnTo>
                    <a:lnTo>
                      <a:pt x="200" y="100"/>
                    </a:lnTo>
                    <a:lnTo>
                      <a:pt x="200" y="81"/>
                    </a:lnTo>
                    <a:lnTo>
                      <a:pt x="200" y="100"/>
                    </a:lnTo>
                    <a:lnTo>
                      <a:pt x="209" y="109"/>
                    </a:lnTo>
                    <a:lnTo>
                      <a:pt x="209" y="272"/>
                    </a:lnTo>
                    <a:lnTo>
                      <a:pt x="218" y="281"/>
                    </a:lnTo>
                    <a:lnTo>
                      <a:pt x="218" y="372"/>
                    </a:lnTo>
                    <a:lnTo>
                      <a:pt x="218" y="100"/>
                    </a:lnTo>
                    <a:lnTo>
                      <a:pt x="218" y="109"/>
                    </a:lnTo>
                    <a:lnTo>
                      <a:pt x="227" y="100"/>
                    </a:lnTo>
                    <a:lnTo>
                      <a:pt x="227" y="109"/>
                    </a:lnTo>
                    <a:lnTo>
                      <a:pt x="227" y="27"/>
                    </a:lnTo>
                    <a:lnTo>
                      <a:pt x="236" y="36"/>
                    </a:lnTo>
                    <a:lnTo>
                      <a:pt x="236" y="100"/>
                    </a:lnTo>
                    <a:lnTo>
                      <a:pt x="245" y="109"/>
                    </a:lnTo>
                    <a:lnTo>
                      <a:pt x="245" y="100"/>
                    </a:lnTo>
                    <a:lnTo>
                      <a:pt x="254" y="109"/>
                    </a:lnTo>
                    <a:lnTo>
                      <a:pt x="254" y="100"/>
                    </a:lnTo>
                    <a:lnTo>
                      <a:pt x="263" y="109"/>
                    </a:lnTo>
                    <a:lnTo>
                      <a:pt x="263" y="100"/>
                    </a:lnTo>
                    <a:lnTo>
                      <a:pt x="263" y="109"/>
                    </a:lnTo>
                    <a:lnTo>
                      <a:pt x="272" y="100"/>
                    </a:lnTo>
                    <a:lnTo>
                      <a:pt x="272" y="36"/>
                    </a:lnTo>
                    <a:lnTo>
                      <a:pt x="272" y="45"/>
                    </a:lnTo>
                    <a:lnTo>
                      <a:pt x="281" y="54"/>
                    </a:lnTo>
                    <a:lnTo>
                      <a:pt x="281" y="45"/>
                    </a:lnTo>
                    <a:lnTo>
                      <a:pt x="281" y="109"/>
                    </a:lnTo>
                    <a:lnTo>
                      <a:pt x="290" y="100"/>
                    </a:lnTo>
                    <a:lnTo>
                      <a:pt x="290" y="109"/>
                    </a:lnTo>
                    <a:lnTo>
                      <a:pt x="290" y="100"/>
                    </a:lnTo>
                    <a:lnTo>
                      <a:pt x="299" y="109"/>
                    </a:lnTo>
                    <a:lnTo>
                      <a:pt x="299" y="100"/>
                    </a:lnTo>
                    <a:lnTo>
                      <a:pt x="309" y="109"/>
                    </a:lnTo>
                    <a:lnTo>
                      <a:pt x="309" y="118"/>
                    </a:lnTo>
                    <a:lnTo>
                      <a:pt x="309" y="100"/>
                    </a:lnTo>
                    <a:lnTo>
                      <a:pt x="309" y="109"/>
                    </a:lnTo>
                    <a:lnTo>
                      <a:pt x="318" y="100"/>
                    </a:lnTo>
                    <a:lnTo>
                      <a:pt x="318" y="27"/>
                    </a:lnTo>
                    <a:lnTo>
                      <a:pt x="318" y="36"/>
                    </a:lnTo>
                    <a:lnTo>
                      <a:pt x="327" y="45"/>
                    </a:lnTo>
                    <a:lnTo>
                      <a:pt x="327" y="36"/>
                    </a:lnTo>
                    <a:lnTo>
                      <a:pt x="327" y="100"/>
                    </a:lnTo>
                    <a:lnTo>
                      <a:pt x="336" y="91"/>
                    </a:lnTo>
                    <a:lnTo>
                      <a:pt x="336" y="109"/>
                    </a:lnTo>
                    <a:lnTo>
                      <a:pt x="336" y="100"/>
                    </a:lnTo>
                    <a:lnTo>
                      <a:pt x="345" y="91"/>
                    </a:lnTo>
                    <a:lnTo>
                      <a:pt x="345" y="100"/>
                    </a:lnTo>
                    <a:lnTo>
                      <a:pt x="345" y="91"/>
                    </a:lnTo>
                    <a:lnTo>
                      <a:pt x="345" y="100"/>
                    </a:lnTo>
                    <a:lnTo>
                      <a:pt x="354" y="109"/>
                    </a:lnTo>
                    <a:lnTo>
                      <a:pt x="354" y="72"/>
                    </a:lnTo>
                    <a:lnTo>
                      <a:pt x="363" y="63"/>
                    </a:lnTo>
                    <a:lnTo>
                      <a:pt x="363" y="27"/>
                    </a:lnTo>
                    <a:lnTo>
                      <a:pt x="363" y="72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24" name="Freeform 58"/>
              <p:cNvSpPr>
                <a:spLocks/>
              </p:cNvSpPr>
              <p:nvPr/>
            </p:nvSpPr>
            <p:spPr bwMode="auto">
              <a:xfrm>
                <a:off x="4393" y="3030"/>
                <a:ext cx="330" cy="366"/>
              </a:xfrm>
              <a:custGeom>
                <a:avLst/>
                <a:gdLst>
                  <a:gd name="T0" fmla="*/ 4 w 373"/>
                  <a:gd name="T1" fmla="*/ 94 h 455"/>
                  <a:gd name="T2" fmla="*/ 9 w 373"/>
                  <a:gd name="T3" fmla="*/ 94 h 455"/>
                  <a:gd name="T4" fmla="*/ 13 w 373"/>
                  <a:gd name="T5" fmla="*/ 91 h 455"/>
                  <a:gd name="T6" fmla="*/ 17 w 373"/>
                  <a:gd name="T7" fmla="*/ 91 h 455"/>
                  <a:gd name="T8" fmla="*/ 22 w 373"/>
                  <a:gd name="T9" fmla="*/ 74 h 455"/>
                  <a:gd name="T10" fmla="*/ 27 w 373"/>
                  <a:gd name="T11" fmla="*/ 89 h 455"/>
                  <a:gd name="T12" fmla="*/ 35 w 373"/>
                  <a:gd name="T13" fmla="*/ 94 h 455"/>
                  <a:gd name="T14" fmla="*/ 40 w 373"/>
                  <a:gd name="T15" fmla="*/ 94 h 455"/>
                  <a:gd name="T16" fmla="*/ 44 w 373"/>
                  <a:gd name="T17" fmla="*/ 78 h 455"/>
                  <a:gd name="T18" fmla="*/ 48 w 373"/>
                  <a:gd name="T19" fmla="*/ 91 h 455"/>
                  <a:gd name="T20" fmla="*/ 51 w 373"/>
                  <a:gd name="T21" fmla="*/ 101 h 455"/>
                  <a:gd name="T22" fmla="*/ 51 w 373"/>
                  <a:gd name="T23" fmla="*/ 101 h 455"/>
                  <a:gd name="T24" fmla="*/ 57 w 373"/>
                  <a:gd name="T25" fmla="*/ 101 h 455"/>
                  <a:gd name="T26" fmla="*/ 61 w 373"/>
                  <a:gd name="T27" fmla="*/ 91 h 455"/>
                  <a:gd name="T28" fmla="*/ 65 w 373"/>
                  <a:gd name="T29" fmla="*/ 97 h 455"/>
                  <a:gd name="T30" fmla="*/ 74 w 373"/>
                  <a:gd name="T31" fmla="*/ 97 h 455"/>
                  <a:gd name="T32" fmla="*/ 78 w 373"/>
                  <a:gd name="T33" fmla="*/ 97 h 455"/>
                  <a:gd name="T34" fmla="*/ 82 w 373"/>
                  <a:gd name="T35" fmla="*/ 116 h 455"/>
                  <a:gd name="T36" fmla="*/ 87 w 373"/>
                  <a:gd name="T37" fmla="*/ 67 h 455"/>
                  <a:gd name="T38" fmla="*/ 92 w 373"/>
                  <a:gd name="T39" fmla="*/ 94 h 455"/>
                  <a:gd name="T40" fmla="*/ 92 w 373"/>
                  <a:gd name="T41" fmla="*/ 97 h 455"/>
                  <a:gd name="T42" fmla="*/ 96 w 373"/>
                  <a:gd name="T43" fmla="*/ 97 h 455"/>
                  <a:gd name="T44" fmla="*/ 100 w 373"/>
                  <a:gd name="T45" fmla="*/ 97 h 455"/>
                  <a:gd name="T46" fmla="*/ 105 w 373"/>
                  <a:gd name="T47" fmla="*/ 99 h 455"/>
                  <a:gd name="T48" fmla="*/ 109 w 373"/>
                  <a:gd name="T49" fmla="*/ 97 h 455"/>
                  <a:gd name="T50" fmla="*/ 113 w 373"/>
                  <a:gd name="T51" fmla="*/ 99 h 455"/>
                  <a:gd name="T52" fmla="*/ 118 w 373"/>
                  <a:gd name="T53" fmla="*/ 99 h 455"/>
                  <a:gd name="T54" fmla="*/ 122 w 373"/>
                  <a:gd name="T55" fmla="*/ 99 h 455"/>
                  <a:gd name="T56" fmla="*/ 127 w 373"/>
                  <a:gd name="T57" fmla="*/ 94 h 455"/>
                  <a:gd name="T58" fmla="*/ 131 w 373"/>
                  <a:gd name="T59" fmla="*/ 87 h 455"/>
                  <a:gd name="T60" fmla="*/ 135 w 373"/>
                  <a:gd name="T61" fmla="*/ 94 h 455"/>
                  <a:gd name="T62" fmla="*/ 139 w 373"/>
                  <a:gd name="T63" fmla="*/ 78 h 455"/>
                  <a:gd name="T64" fmla="*/ 139 w 373"/>
                  <a:gd name="T65" fmla="*/ 108 h 455"/>
                  <a:gd name="T66" fmla="*/ 143 w 373"/>
                  <a:gd name="T67" fmla="*/ 59 h 455"/>
                  <a:gd name="T68" fmla="*/ 153 w 373"/>
                  <a:gd name="T69" fmla="*/ 30 h 455"/>
                  <a:gd name="T70" fmla="*/ 153 w 373"/>
                  <a:gd name="T71" fmla="*/ 35 h 455"/>
                  <a:gd name="T72" fmla="*/ 157 w 373"/>
                  <a:gd name="T73" fmla="*/ 25 h 455"/>
                  <a:gd name="T74" fmla="*/ 161 w 373"/>
                  <a:gd name="T75" fmla="*/ 27 h 455"/>
                  <a:gd name="T76" fmla="*/ 165 w 373"/>
                  <a:gd name="T77" fmla="*/ 20 h 455"/>
                  <a:gd name="T78" fmla="*/ 165 w 373"/>
                  <a:gd name="T79" fmla="*/ 12 h 455"/>
                  <a:gd name="T80" fmla="*/ 170 w 373"/>
                  <a:gd name="T81" fmla="*/ 18 h 455"/>
                  <a:gd name="T82" fmla="*/ 174 w 373"/>
                  <a:gd name="T83" fmla="*/ 2 h 4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3"/>
                  <a:gd name="T127" fmla="*/ 0 h 455"/>
                  <a:gd name="T128" fmla="*/ 373 w 373"/>
                  <a:gd name="T129" fmla="*/ 455 h 45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3" h="455">
                    <a:moveTo>
                      <a:pt x="0" y="318"/>
                    </a:moveTo>
                    <a:lnTo>
                      <a:pt x="9" y="327"/>
                    </a:lnTo>
                    <a:lnTo>
                      <a:pt x="9" y="346"/>
                    </a:lnTo>
                    <a:lnTo>
                      <a:pt x="9" y="318"/>
                    </a:lnTo>
                    <a:lnTo>
                      <a:pt x="9" y="337"/>
                    </a:lnTo>
                    <a:lnTo>
                      <a:pt x="18" y="346"/>
                    </a:lnTo>
                    <a:lnTo>
                      <a:pt x="18" y="337"/>
                    </a:lnTo>
                    <a:lnTo>
                      <a:pt x="18" y="346"/>
                    </a:lnTo>
                    <a:lnTo>
                      <a:pt x="27" y="337"/>
                    </a:lnTo>
                    <a:lnTo>
                      <a:pt x="27" y="346"/>
                    </a:lnTo>
                    <a:lnTo>
                      <a:pt x="36" y="337"/>
                    </a:lnTo>
                    <a:lnTo>
                      <a:pt x="36" y="318"/>
                    </a:lnTo>
                    <a:lnTo>
                      <a:pt x="46" y="309"/>
                    </a:lnTo>
                    <a:lnTo>
                      <a:pt x="46" y="273"/>
                    </a:lnTo>
                    <a:lnTo>
                      <a:pt x="46" y="309"/>
                    </a:lnTo>
                    <a:lnTo>
                      <a:pt x="55" y="318"/>
                    </a:lnTo>
                    <a:lnTo>
                      <a:pt x="55" y="327"/>
                    </a:lnTo>
                    <a:lnTo>
                      <a:pt x="73" y="327"/>
                    </a:lnTo>
                    <a:lnTo>
                      <a:pt x="73" y="346"/>
                    </a:lnTo>
                    <a:lnTo>
                      <a:pt x="73" y="255"/>
                    </a:lnTo>
                    <a:lnTo>
                      <a:pt x="82" y="246"/>
                    </a:lnTo>
                    <a:lnTo>
                      <a:pt x="82" y="346"/>
                    </a:lnTo>
                    <a:lnTo>
                      <a:pt x="82" y="246"/>
                    </a:lnTo>
                    <a:lnTo>
                      <a:pt x="82" y="300"/>
                    </a:lnTo>
                    <a:lnTo>
                      <a:pt x="91" y="291"/>
                    </a:lnTo>
                    <a:lnTo>
                      <a:pt x="91" y="273"/>
                    </a:lnTo>
                    <a:lnTo>
                      <a:pt x="91" y="327"/>
                    </a:lnTo>
                    <a:lnTo>
                      <a:pt x="100" y="337"/>
                    </a:lnTo>
                    <a:lnTo>
                      <a:pt x="100" y="327"/>
                    </a:lnTo>
                    <a:lnTo>
                      <a:pt x="100" y="364"/>
                    </a:lnTo>
                    <a:lnTo>
                      <a:pt x="109" y="373"/>
                    </a:lnTo>
                    <a:lnTo>
                      <a:pt x="109" y="364"/>
                    </a:lnTo>
                    <a:lnTo>
                      <a:pt x="109" y="373"/>
                    </a:lnTo>
                    <a:lnTo>
                      <a:pt x="118" y="364"/>
                    </a:lnTo>
                    <a:lnTo>
                      <a:pt x="118" y="373"/>
                    </a:lnTo>
                    <a:lnTo>
                      <a:pt x="127" y="364"/>
                    </a:lnTo>
                    <a:lnTo>
                      <a:pt x="127" y="373"/>
                    </a:lnTo>
                    <a:lnTo>
                      <a:pt x="127" y="337"/>
                    </a:lnTo>
                    <a:lnTo>
                      <a:pt x="136" y="327"/>
                    </a:lnTo>
                    <a:lnTo>
                      <a:pt x="136" y="318"/>
                    </a:lnTo>
                    <a:lnTo>
                      <a:pt x="136" y="355"/>
                    </a:lnTo>
                    <a:lnTo>
                      <a:pt x="145" y="364"/>
                    </a:lnTo>
                    <a:lnTo>
                      <a:pt x="155" y="355"/>
                    </a:lnTo>
                    <a:lnTo>
                      <a:pt x="155" y="364"/>
                    </a:lnTo>
                    <a:lnTo>
                      <a:pt x="164" y="355"/>
                    </a:lnTo>
                    <a:lnTo>
                      <a:pt x="164" y="382"/>
                    </a:lnTo>
                    <a:lnTo>
                      <a:pt x="173" y="391"/>
                    </a:lnTo>
                    <a:lnTo>
                      <a:pt x="173" y="427"/>
                    </a:lnTo>
                    <a:lnTo>
                      <a:pt x="173" y="209"/>
                    </a:lnTo>
                    <a:lnTo>
                      <a:pt x="173" y="237"/>
                    </a:lnTo>
                    <a:lnTo>
                      <a:pt x="182" y="246"/>
                    </a:lnTo>
                    <a:lnTo>
                      <a:pt x="182" y="355"/>
                    </a:lnTo>
                    <a:lnTo>
                      <a:pt x="191" y="346"/>
                    </a:lnTo>
                    <a:lnTo>
                      <a:pt x="191" y="355"/>
                    </a:lnTo>
                    <a:lnTo>
                      <a:pt x="191" y="346"/>
                    </a:lnTo>
                    <a:lnTo>
                      <a:pt x="191" y="355"/>
                    </a:lnTo>
                    <a:lnTo>
                      <a:pt x="200" y="364"/>
                    </a:lnTo>
                    <a:lnTo>
                      <a:pt x="200" y="355"/>
                    </a:lnTo>
                    <a:lnTo>
                      <a:pt x="209" y="364"/>
                    </a:lnTo>
                    <a:lnTo>
                      <a:pt x="209" y="355"/>
                    </a:lnTo>
                    <a:lnTo>
                      <a:pt x="209" y="364"/>
                    </a:lnTo>
                    <a:lnTo>
                      <a:pt x="218" y="355"/>
                    </a:lnTo>
                    <a:lnTo>
                      <a:pt x="218" y="364"/>
                    </a:lnTo>
                    <a:lnTo>
                      <a:pt x="218" y="300"/>
                    </a:lnTo>
                    <a:lnTo>
                      <a:pt x="227" y="309"/>
                    </a:lnTo>
                    <a:lnTo>
                      <a:pt x="227" y="355"/>
                    </a:lnTo>
                    <a:lnTo>
                      <a:pt x="236" y="346"/>
                    </a:lnTo>
                    <a:lnTo>
                      <a:pt x="236" y="364"/>
                    </a:lnTo>
                    <a:lnTo>
                      <a:pt x="236" y="346"/>
                    </a:lnTo>
                    <a:lnTo>
                      <a:pt x="236" y="355"/>
                    </a:lnTo>
                    <a:lnTo>
                      <a:pt x="245" y="364"/>
                    </a:lnTo>
                    <a:lnTo>
                      <a:pt x="245" y="346"/>
                    </a:lnTo>
                    <a:lnTo>
                      <a:pt x="245" y="355"/>
                    </a:lnTo>
                    <a:lnTo>
                      <a:pt x="254" y="364"/>
                    </a:lnTo>
                    <a:lnTo>
                      <a:pt x="254" y="355"/>
                    </a:lnTo>
                    <a:lnTo>
                      <a:pt x="264" y="346"/>
                    </a:lnTo>
                    <a:lnTo>
                      <a:pt x="264" y="291"/>
                    </a:lnTo>
                    <a:lnTo>
                      <a:pt x="264" y="309"/>
                    </a:lnTo>
                    <a:lnTo>
                      <a:pt x="273" y="318"/>
                    </a:lnTo>
                    <a:lnTo>
                      <a:pt x="273" y="346"/>
                    </a:lnTo>
                    <a:lnTo>
                      <a:pt x="273" y="337"/>
                    </a:lnTo>
                    <a:lnTo>
                      <a:pt x="282" y="346"/>
                    </a:lnTo>
                    <a:lnTo>
                      <a:pt x="282" y="300"/>
                    </a:lnTo>
                    <a:lnTo>
                      <a:pt x="291" y="291"/>
                    </a:lnTo>
                    <a:lnTo>
                      <a:pt x="291" y="455"/>
                    </a:lnTo>
                    <a:lnTo>
                      <a:pt x="291" y="282"/>
                    </a:lnTo>
                    <a:lnTo>
                      <a:pt x="291" y="400"/>
                    </a:lnTo>
                    <a:lnTo>
                      <a:pt x="300" y="391"/>
                    </a:lnTo>
                    <a:lnTo>
                      <a:pt x="300" y="209"/>
                    </a:lnTo>
                    <a:lnTo>
                      <a:pt x="300" y="218"/>
                    </a:lnTo>
                    <a:lnTo>
                      <a:pt x="309" y="209"/>
                    </a:lnTo>
                    <a:lnTo>
                      <a:pt x="309" y="118"/>
                    </a:lnTo>
                    <a:lnTo>
                      <a:pt x="318" y="109"/>
                    </a:lnTo>
                    <a:lnTo>
                      <a:pt x="318" y="128"/>
                    </a:lnTo>
                    <a:lnTo>
                      <a:pt x="318" y="100"/>
                    </a:lnTo>
                    <a:lnTo>
                      <a:pt x="318" y="128"/>
                    </a:lnTo>
                    <a:lnTo>
                      <a:pt x="327" y="118"/>
                    </a:lnTo>
                    <a:lnTo>
                      <a:pt x="327" y="128"/>
                    </a:lnTo>
                    <a:lnTo>
                      <a:pt x="327" y="91"/>
                    </a:lnTo>
                    <a:lnTo>
                      <a:pt x="336" y="82"/>
                    </a:lnTo>
                    <a:lnTo>
                      <a:pt x="336" y="100"/>
                    </a:lnTo>
                    <a:lnTo>
                      <a:pt x="336" y="82"/>
                    </a:lnTo>
                    <a:lnTo>
                      <a:pt x="345" y="73"/>
                    </a:lnTo>
                    <a:lnTo>
                      <a:pt x="345" y="82"/>
                    </a:lnTo>
                    <a:lnTo>
                      <a:pt x="345" y="37"/>
                    </a:lnTo>
                    <a:lnTo>
                      <a:pt x="345" y="46"/>
                    </a:lnTo>
                    <a:lnTo>
                      <a:pt x="354" y="37"/>
                    </a:lnTo>
                    <a:lnTo>
                      <a:pt x="354" y="64"/>
                    </a:lnTo>
                    <a:lnTo>
                      <a:pt x="364" y="55"/>
                    </a:lnTo>
                    <a:lnTo>
                      <a:pt x="364" y="64"/>
                    </a:lnTo>
                    <a:lnTo>
                      <a:pt x="364" y="9"/>
                    </a:lnTo>
                    <a:lnTo>
                      <a:pt x="373" y="0"/>
                    </a:lnTo>
                    <a:lnTo>
                      <a:pt x="373" y="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25" name="Freeform 59"/>
              <p:cNvSpPr>
                <a:spLocks/>
              </p:cNvSpPr>
              <p:nvPr/>
            </p:nvSpPr>
            <p:spPr bwMode="auto">
              <a:xfrm>
                <a:off x="4723" y="3001"/>
                <a:ext cx="79" cy="190"/>
              </a:xfrm>
              <a:custGeom>
                <a:avLst/>
                <a:gdLst>
                  <a:gd name="T0" fmla="*/ 0 w 90"/>
                  <a:gd name="T1" fmla="*/ 12 h 236"/>
                  <a:gd name="T2" fmla="*/ 0 w 90"/>
                  <a:gd name="T3" fmla="*/ 7 h 236"/>
                  <a:gd name="T4" fmla="*/ 0 w 90"/>
                  <a:gd name="T5" fmla="*/ 7 h 236"/>
                  <a:gd name="T6" fmla="*/ 4 w 90"/>
                  <a:gd name="T7" fmla="*/ 10 h 236"/>
                  <a:gd name="T8" fmla="*/ 4 w 90"/>
                  <a:gd name="T9" fmla="*/ 10 h 236"/>
                  <a:gd name="T10" fmla="*/ 4 w 90"/>
                  <a:gd name="T11" fmla="*/ 0 h 236"/>
                  <a:gd name="T12" fmla="*/ 4 w 90"/>
                  <a:gd name="T13" fmla="*/ 5 h 236"/>
                  <a:gd name="T14" fmla="*/ 9 w 90"/>
                  <a:gd name="T15" fmla="*/ 2 h 236"/>
                  <a:gd name="T16" fmla="*/ 9 w 90"/>
                  <a:gd name="T17" fmla="*/ 30 h 236"/>
                  <a:gd name="T18" fmla="*/ 9 w 90"/>
                  <a:gd name="T19" fmla="*/ 2 h 236"/>
                  <a:gd name="T20" fmla="*/ 9 w 90"/>
                  <a:gd name="T21" fmla="*/ 27 h 236"/>
                  <a:gd name="T22" fmla="*/ 12 w 90"/>
                  <a:gd name="T23" fmla="*/ 25 h 236"/>
                  <a:gd name="T24" fmla="*/ 12 w 90"/>
                  <a:gd name="T25" fmla="*/ 37 h 236"/>
                  <a:gd name="T26" fmla="*/ 12 w 90"/>
                  <a:gd name="T27" fmla="*/ 31 h 236"/>
                  <a:gd name="T28" fmla="*/ 17 w 90"/>
                  <a:gd name="T29" fmla="*/ 30 h 236"/>
                  <a:gd name="T30" fmla="*/ 17 w 90"/>
                  <a:gd name="T31" fmla="*/ 35 h 236"/>
                  <a:gd name="T32" fmla="*/ 17 w 90"/>
                  <a:gd name="T33" fmla="*/ 25 h 236"/>
                  <a:gd name="T34" fmla="*/ 17 w 90"/>
                  <a:gd name="T35" fmla="*/ 35 h 236"/>
                  <a:gd name="T36" fmla="*/ 21 w 90"/>
                  <a:gd name="T37" fmla="*/ 31 h 236"/>
                  <a:gd name="T38" fmla="*/ 21 w 90"/>
                  <a:gd name="T39" fmla="*/ 37 h 236"/>
                  <a:gd name="T40" fmla="*/ 21 w 90"/>
                  <a:gd name="T41" fmla="*/ 37 h 236"/>
                  <a:gd name="T42" fmla="*/ 25 w 90"/>
                  <a:gd name="T43" fmla="*/ 39 h 236"/>
                  <a:gd name="T44" fmla="*/ 25 w 90"/>
                  <a:gd name="T45" fmla="*/ 39 h 236"/>
                  <a:gd name="T46" fmla="*/ 25 w 90"/>
                  <a:gd name="T47" fmla="*/ 35 h 236"/>
                  <a:gd name="T48" fmla="*/ 25 w 90"/>
                  <a:gd name="T49" fmla="*/ 37 h 236"/>
                  <a:gd name="T50" fmla="*/ 28 w 90"/>
                  <a:gd name="T51" fmla="*/ 39 h 236"/>
                  <a:gd name="T52" fmla="*/ 28 w 90"/>
                  <a:gd name="T53" fmla="*/ 39 h 236"/>
                  <a:gd name="T54" fmla="*/ 28 w 90"/>
                  <a:gd name="T55" fmla="*/ 31 h 236"/>
                  <a:gd name="T56" fmla="*/ 32 w 90"/>
                  <a:gd name="T57" fmla="*/ 30 h 236"/>
                  <a:gd name="T58" fmla="*/ 32 w 90"/>
                  <a:gd name="T59" fmla="*/ 42 h 236"/>
                  <a:gd name="T60" fmla="*/ 32 w 90"/>
                  <a:gd name="T61" fmla="*/ 30 h 236"/>
                  <a:gd name="T62" fmla="*/ 32 w 90"/>
                  <a:gd name="T63" fmla="*/ 31 h 236"/>
                  <a:gd name="T64" fmla="*/ 36 w 90"/>
                  <a:gd name="T65" fmla="*/ 35 h 236"/>
                  <a:gd name="T66" fmla="*/ 36 w 90"/>
                  <a:gd name="T67" fmla="*/ 10 h 236"/>
                  <a:gd name="T68" fmla="*/ 36 w 90"/>
                  <a:gd name="T69" fmla="*/ 61 h 236"/>
                  <a:gd name="T70" fmla="*/ 41 w 90"/>
                  <a:gd name="T71" fmla="*/ 64 h 2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0"/>
                  <a:gd name="T109" fmla="*/ 0 h 236"/>
                  <a:gd name="T110" fmla="*/ 90 w 90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0" h="236">
                    <a:moveTo>
                      <a:pt x="0" y="45"/>
                    </a:moveTo>
                    <a:lnTo>
                      <a:pt x="0" y="27"/>
                    </a:lnTo>
                    <a:lnTo>
                      <a:pt x="9" y="36"/>
                    </a:lnTo>
                    <a:lnTo>
                      <a:pt x="9" y="0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8" y="109"/>
                    </a:lnTo>
                    <a:lnTo>
                      <a:pt x="18" y="9"/>
                    </a:lnTo>
                    <a:lnTo>
                      <a:pt x="18" y="100"/>
                    </a:lnTo>
                    <a:lnTo>
                      <a:pt x="27" y="91"/>
                    </a:lnTo>
                    <a:lnTo>
                      <a:pt x="27" y="136"/>
                    </a:lnTo>
                    <a:lnTo>
                      <a:pt x="27" y="118"/>
                    </a:lnTo>
                    <a:lnTo>
                      <a:pt x="36" y="109"/>
                    </a:lnTo>
                    <a:lnTo>
                      <a:pt x="36" y="127"/>
                    </a:lnTo>
                    <a:lnTo>
                      <a:pt x="36" y="91"/>
                    </a:lnTo>
                    <a:lnTo>
                      <a:pt x="36" y="127"/>
                    </a:lnTo>
                    <a:lnTo>
                      <a:pt x="45" y="118"/>
                    </a:lnTo>
                    <a:lnTo>
                      <a:pt x="45" y="136"/>
                    </a:lnTo>
                    <a:lnTo>
                      <a:pt x="54" y="145"/>
                    </a:lnTo>
                    <a:lnTo>
                      <a:pt x="54" y="127"/>
                    </a:lnTo>
                    <a:lnTo>
                      <a:pt x="54" y="136"/>
                    </a:lnTo>
                    <a:lnTo>
                      <a:pt x="63" y="145"/>
                    </a:lnTo>
                    <a:lnTo>
                      <a:pt x="63" y="118"/>
                    </a:lnTo>
                    <a:lnTo>
                      <a:pt x="72" y="109"/>
                    </a:lnTo>
                    <a:lnTo>
                      <a:pt x="72" y="154"/>
                    </a:lnTo>
                    <a:lnTo>
                      <a:pt x="72" y="109"/>
                    </a:lnTo>
                    <a:lnTo>
                      <a:pt x="72" y="118"/>
                    </a:lnTo>
                    <a:lnTo>
                      <a:pt x="81" y="127"/>
                    </a:lnTo>
                    <a:lnTo>
                      <a:pt x="81" y="36"/>
                    </a:lnTo>
                    <a:lnTo>
                      <a:pt x="81" y="227"/>
                    </a:lnTo>
                    <a:lnTo>
                      <a:pt x="90" y="23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326" name="Line 60"/>
              <p:cNvSpPr>
                <a:spLocks noChangeShapeType="1"/>
              </p:cNvSpPr>
              <p:nvPr/>
            </p:nvSpPr>
            <p:spPr bwMode="auto">
              <a:xfrm flipV="1">
                <a:off x="1511" y="2848"/>
                <a:ext cx="0" cy="10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" name="Line 61"/>
              <p:cNvSpPr>
                <a:spLocks noChangeShapeType="1"/>
              </p:cNvSpPr>
              <p:nvPr/>
            </p:nvSpPr>
            <p:spPr bwMode="auto">
              <a:xfrm flipV="1">
                <a:off x="2290" y="2848"/>
                <a:ext cx="0" cy="10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" name="Rectangle 62"/>
              <p:cNvSpPr>
                <a:spLocks noChangeArrowheads="1"/>
              </p:cNvSpPr>
              <p:nvPr/>
            </p:nvSpPr>
            <p:spPr bwMode="auto">
              <a:xfrm>
                <a:off x="2691" y="2897"/>
                <a:ext cx="713" cy="1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Blood Pressure</a:t>
                </a:r>
                <a:endParaRPr lang="en-US" sz="1400" b="1"/>
              </a:p>
            </p:txBody>
          </p:sp>
          <p:sp>
            <p:nvSpPr>
              <p:cNvPr id="5329" name="Rectangle 63"/>
              <p:cNvSpPr>
                <a:spLocks noChangeArrowheads="1"/>
              </p:cNvSpPr>
              <p:nvPr/>
            </p:nvSpPr>
            <p:spPr bwMode="auto">
              <a:xfrm rot="-5400000">
                <a:off x="576" y="3283"/>
                <a:ext cx="82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Mean BP (mmHg)</a:t>
                </a:r>
                <a:endParaRPr lang="en-US" sz="1400" b="1"/>
              </a:p>
            </p:txBody>
          </p:sp>
          <p:sp>
            <p:nvSpPr>
              <p:cNvPr id="5330" name="Rectangle 64"/>
              <p:cNvSpPr>
                <a:spLocks noChangeArrowheads="1"/>
              </p:cNvSpPr>
              <p:nvPr/>
            </p:nvSpPr>
            <p:spPr bwMode="auto">
              <a:xfrm>
                <a:off x="2728" y="3971"/>
                <a:ext cx="485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000000"/>
                    </a:solidFill>
                    <a:latin typeface="Helvetica" pitchFamily="34" charset="0"/>
                  </a:rPr>
                  <a:t>Time (min)</a:t>
                </a:r>
                <a:endParaRPr lang="en-US" sz="1400" b="1"/>
              </a:p>
            </p:txBody>
          </p:sp>
          <p:grpSp>
            <p:nvGrpSpPr>
              <p:cNvPr id="4" name="Group 65"/>
              <p:cNvGrpSpPr>
                <a:grpSpLocks/>
              </p:cNvGrpSpPr>
              <p:nvPr/>
            </p:nvGrpSpPr>
            <p:grpSpPr bwMode="auto">
              <a:xfrm>
                <a:off x="1317" y="3105"/>
                <a:ext cx="2154" cy="740"/>
                <a:chOff x="1253" y="3116"/>
                <a:chExt cx="3637" cy="975"/>
              </a:xfrm>
            </p:grpSpPr>
            <p:sp>
              <p:nvSpPr>
                <p:cNvPr id="5338" name="Freeform 66"/>
                <p:cNvSpPr>
                  <a:spLocks/>
                </p:cNvSpPr>
                <p:nvPr/>
              </p:nvSpPr>
              <p:spPr bwMode="auto">
                <a:xfrm>
                  <a:off x="1253" y="3116"/>
                  <a:ext cx="294" cy="236"/>
                </a:xfrm>
                <a:custGeom>
                  <a:avLst/>
                  <a:gdLst>
                    <a:gd name="T0" fmla="*/ 0 w 294"/>
                    <a:gd name="T1" fmla="*/ 0 h 236"/>
                    <a:gd name="T2" fmla="*/ 9 w 294"/>
                    <a:gd name="T3" fmla="*/ 59 h 236"/>
                    <a:gd name="T4" fmla="*/ 17 w 294"/>
                    <a:gd name="T5" fmla="*/ 34 h 236"/>
                    <a:gd name="T6" fmla="*/ 25 w 294"/>
                    <a:gd name="T7" fmla="*/ 59 h 236"/>
                    <a:gd name="T8" fmla="*/ 34 w 294"/>
                    <a:gd name="T9" fmla="*/ 59 h 236"/>
                    <a:gd name="T10" fmla="*/ 34 w 294"/>
                    <a:gd name="T11" fmla="*/ 76 h 236"/>
                    <a:gd name="T12" fmla="*/ 42 w 294"/>
                    <a:gd name="T13" fmla="*/ 34 h 236"/>
                    <a:gd name="T14" fmla="*/ 51 w 294"/>
                    <a:gd name="T15" fmla="*/ 101 h 236"/>
                    <a:gd name="T16" fmla="*/ 59 w 294"/>
                    <a:gd name="T17" fmla="*/ 68 h 236"/>
                    <a:gd name="T18" fmla="*/ 67 w 294"/>
                    <a:gd name="T19" fmla="*/ 76 h 236"/>
                    <a:gd name="T20" fmla="*/ 76 w 294"/>
                    <a:gd name="T21" fmla="*/ 76 h 236"/>
                    <a:gd name="T22" fmla="*/ 84 w 294"/>
                    <a:gd name="T23" fmla="*/ 84 h 236"/>
                    <a:gd name="T24" fmla="*/ 93 w 294"/>
                    <a:gd name="T25" fmla="*/ 110 h 236"/>
                    <a:gd name="T26" fmla="*/ 101 w 294"/>
                    <a:gd name="T27" fmla="*/ 101 h 236"/>
                    <a:gd name="T28" fmla="*/ 101 w 294"/>
                    <a:gd name="T29" fmla="*/ 110 h 236"/>
                    <a:gd name="T30" fmla="*/ 109 w 294"/>
                    <a:gd name="T31" fmla="*/ 110 h 236"/>
                    <a:gd name="T32" fmla="*/ 118 w 294"/>
                    <a:gd name="T33" fmla="*/ 152 h 236"/>
                    <a:gd name="T34" fmla="*/ 126 w 294"/>
                    <a:gd name="T35" fmla="*/ 143 h 236"/>
                    <a:gd name="T36" fmla="*/ 135 w 294"/>
                    <a:gd name="T37" fmla="*/ 143 h 236"/>
                    <a:gd name="T38" fmla="*/ 135 w 294"/>
                    <a:gd name="T39" fmla="*/ 152 h 236"/>
                    <a:gd name="T40" fmla="*/ 143 w 294"/>
                    <a:gd name="T41" fmla="*/ 152 h 236"/>
                    <a:gd name="T42" fmla="*/ 151 w 294"/>
                    <a:gd name="T43" fmla="*/ 177 h 236"/>
                    <a:gd name="T44" fmla="*/ 160 w 294"/>
                    <a:gd name="T45" fmla="*/ 160 h 236"/>
                    <a:gd name="T46" fmla="*/ 160 w 294"/>
                    <a:gd name="T47" fmla="*/ 177 h 236"/>
                    <a:gd name="T48" fmla="*/ 168 w 294"/>
                    <a:gd name="T49" fmla="*/ 168 h 236"/>
                    <a:gd name="T50" fmla="*/ 177 w 294"/>
                    <a:gd name="T51" fmla="*/ 160 h 236"/>
                    <a:gd name="T52" fmla="*/ 185 w 294"/>
                    <a:gd name="T53" fmla="*/ 194 h 236"/>
                    <a:gd name="T54" fmla="*/ 193 w 294"/>
                    <a:gd name="T55" fmla="*/ 185 h 236"/>
                    <a:gd name="T56" fmla="*/ 193 w 294"/>
                    <a:gd name="T57" fmla="*/ 194 h 236"/>
                    <a:gd name="T58" fmla="*/ 202 w 294"/>
                    <a:gd name="T59" fmla="*/ 168 h 236"/>
                    <a:gd name="T60" fmla="*/ 210 w 294"/>
                    <a:gd name="T61" fmla="*/ 160 h 236"/>
                    <a:gd name="T62" fmla="*/ 219 w 294"/>
                    <a:gd name="T63" fmla="*/ 185 h 236"/>
                    <a:gd name="T64" fmla="*/ 227 w 294"/>
                    <a:gd name="T65" fmla="*/ 185 h 236"/>
                    <a:gd name="T66" fmla="*/ 235 w 294"/>
                    <a:gd name="T67" fmla="*/ 152 h 236"/>
                    <a:gd name="T68" fmla="*/ 244 w 294"/>
                    <a:gd name="T69" fmla="*/ 168 h 236"/>
                    <a:gd name="T70" fmla="*/ 252 w 294"/>
                    <a:gd name="T71" fmla="*/ 177 h 236"/>
                    <a:gd name="T72" fmla="*/ 261 w 294"/>
                    <a:gd name="T73" fmla="*/ 168 h 236"/>
                    <a:gd name="T74" fmla="*/ 261 w 294"/>
                    <a:gd name="T75" fmla="*/ 160 h 236"/>
                    <a:gd name="T76" fmla="*/ 269 w 294"/>
                    <a:gd name="T77" fmla="*/ 160 h 236"/>
                    <a:gd name="T78" fmla="*/ 277 w 294"/>
                    <a:gd name="T79" fmla="*/ 185 h 236"/>
                    <a:gd name="T80" fmla="*/ 286 w 294"/>
                    <a:gd name="T81" fmla="*/ 177 h 236"/>
                    <a:gd name="T82" fmla="*/ 294 w 294"/>
                    <a:gd name="T83" fmla="*/ 194 h 2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4"/>
                    <a:gd name="T127" fmla="*/ 0 h 236"/>
                    <a:gd name="T128" fmla="*/ 294 w 294"/>
                    <a:gd name="T129" fmla="*/ 236 h 2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4" h="236">
                      <a:moveTo>
                        <a:pt x="0" y="101"/>
                      </a:moveTo>
                      <a:lnTo>
                        <a:pt x="0" y="219"/>
                      </a:ln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9" y="51"/>
                      </a:lnTo>
                      <a:lnTo>
                        <a:pt x="9" y="59"/>
                      </a:lnTo>
                      <a:lnTo>
                        <a:pt x="9" y="17"/>
                      </a:lnTo>
                      <a:lnTo>
                        <a:pt x="9" y="42"/>
                      </a:lnTo>
                      <a:lnTo>
                        <a:pt x="17" y="34"/>
                      </a:lnTo>
                      <a:lnTo>
                        <a:pt x="17" y="101"/>
                      </a:lnTo>
                      <a:lnTo>
                        <a:pt x="17" y="68"/>
                      </a:lnTo>
                      <a:lnTo>
                        <a:pt x="25" y="59"/>
                      </a:lnTo>
                      <a:lnTo>
                        <a:pt x="25" y="17"/>
                      </a:lnTo>
                      <a:lnTo>
                        <a:pt x="25" y="51"/>
                      </a:lnTo>
                      <a:lnTo>
                        <a:pt x="34" y="59"/>
                      </a:lnTo>
                      <a:lnTo>
                        <a:pt x="34" y="84"/>
                      </a:lnTo>
                      <a:lnTo>
                        <a:pt x="34" y="42"/>
                      </a:lnTo>
                      <a:lnTo>
                        <a:pt x="34" y="76"/>
                      </a:lnTo>
                      <a:lnTo>
                        <a:pt x="42" y="84"/>
                      </a:lnTo>
                      <a:lnTo>
                        <a:pt x="42" y="34"/>
                      </a:lnTo>
                      <a:lnTo>
                        <a:pt x="42" y="42"/>
                      </a:lnTo>
                      <a:lnTo>
                        <a:pt x="51" y="51"/>
                      </a:lnTo>
                      <a:lnTo>
                        <a:pt x="51" y="101"/>
                      </a:lnTo>
                      <a:lnTo>
                        <a:pt x="51" y="93"/>
                      </a:lnTo>
                      <a:lnTo>
                        <a:pt x="59" y="101"/>
                      </a:lnTo>
                      <a:lnTo>
                        <a:pt x="59" y="68"/>
                      </a:lnTo>
                      <a:lnTo>
                        <a:pt x="59" y="76"/>
                      </a:lnTo>
                      <a:lnTo>
                        <a:pt x="67" y="68"/>
                      </a:lnTo>
                      <a:lnTo>
                        <a:pt x="67" y="76"/>
                      </a:lnTo>
                      <a:lnTo>
                        <a:pt x="67" y="34"/>
                      </a:lnTo>
                      <a:lnTo>
                        <a:pt x="67" y="68"/>
                      </a:lnTo>
                      <a:lnTo>
                        <a:pt x="76" y="76"/>
                      </a:lnTo>
                      <a:lnTo>
                        <a:pt x="76" y="93"/>
                      </a:lnTo>
                      <a:lnTo>
                        <a:pt x="84" y="84"/>
                      </a:lnTo>
                      <a:lnTo>
                        <a:pt x="84" y="110"/>
                      </a:lnTo>
                      <a:lnTo>
                        <a:pt x="84" y="101"/>
                      </a:lnTo>
                      <a:lnTo>
                        <a:pt x="93" y="110"/>
                      </a:lnTo>
                      <a:lnTo>
                        <a:pt x="93" y="143"/>
                      </a:lnTo>
                      <a:lnTo>
                        <a:pt x="93" y="110"/>
                      </a:lnTo>
                      <a:lnTo>
                        <a:pt x="101" y="101"/>
                      </a:lnTo>
                      <a:lnTo>
                        <a:pt x="101" y="118"/>
                      </a:lnTo>
                      <a:lnTo>
                        <a:pt x="101" y="76"/>
                      </a:lnTo>
                      <a:lnTo>
                        <a:pt x="101" y="110"/>
                      </a:lnTo>
                      <a:lnTo>
                        <a:pt x="109" y="118"/>
                      </a:lnTo>
                      <a:lnTo>
                        <a:pt x="109" y="143"/>
                      </a:lnTo>
                      <a:lnTo>
                        <a:pt x="109" y="110"/>
                      </a:lnTo>
                      <a:lnTo>
                        <a:pt x="109" y="135"/>
                      </a:lnTo>
                      <a:lnTo>
                        <a:pt x="118" y="143"/>
                      </a:lnTo>
                      <a:lnTo>
                        <a:pt x="118" y="152"/>
                      </a:lnTo>
                      <a:lnTo>
                        <a:pt x="118" y="110"/>
                      </a:lnTo>
                      <a:lnTo>
                        <a:pt x="126" y="101"/>
                      </a:lnTo>
                      <a:lnTo>
                        <a:pt x="126" y="143"/>
                      </a:lnTo>
                      <a:lnTo>
                        <a:pt x="126" y="101"/>
                      </a:lnTo>
                      <a:lnTo>
                        <a:pt x="126" y="135"/>
                      </a:lnTo>
                      <a:lnTo>
                        <a:pt x="135" y="143"/>
                      </a:lnTo>
                      <a:lnTo>
                        <a:pt x="135" y="160"/>
                      </a:lnTo>
                      <a:lnTo>
                        <a:pt x="135" y="135"/>
                      </a:lnTo>
                      <a:lnTo>
                        <a:pt x="135" y="152"/>
                      </a:lnTo>
                      <a:lnTo>
                        <a:pt x="143" y="160"/>
                      </a:lnTo>
                      <a:lnTo>
                        <a:pt x="143" y="177"/>
                      </a:lnTo>
                      <a:lnTo>
                        <a:pt x="143" y="152"/>
                      </a:lnTo>
                      <a:lnTo>
                        <a:pt x="143" y="160"/>
                      </a:lnTo>
                      <a:lnTo>
                        <a:pt x="151" y="168"/>
                      </a:lnTo>
                      <a:lnTo>
                        <a:pt x="151" y="177"/>
                      </a:lnTo>
                      <a:lnTo>
                        <a:pt x="151" y="160"/>
                      </a:lnTo>
                      <a:lnTo>
                        <a:pt x="151" y="168"/>
                      </a:lnTo>
                      <a:lnTo>
                        <a:pt x="160" y="160"/>
                      </a:lnTo>
                      <a:lnTo>
                        <a:pt x="160" y="177"/>
                      </a:lnTo>
                      <a:lnTo>
                        <a:pt x="160" y="152"/>
                      </a:lnTo>
                      <a:lnTo>
                        <a:pt x="160" y="177"/>
                      </a:lnTo>
                      <a:lnTo>
                        <a:pt x="168" y="168"/>
                      </a:lnTo>
                      <a:lnTo>
                        <a:pt x="168" y="185"/>
                      </a:lnTo>
                      <a:lnTo>
                        <a:pt x="168" y="168"/>
                      </a:lnTo>
                      <a:lnTo>
                        <a:pt x="177" y="177"/>
                      </a:lnTo>
                      <a:lnTo>
                        <a:pt x="177" y="160"/>
                      </a:lnTo>
                      <a:lnTo>
                        <a:pt x="185" y="168"/>
                      </a:lnTo>
                      <a:lnTo>
                        <a:pt x="185" y="194"/>
                      </a:lnTo>
                      <a:lnTo>
                        <a:pt x="185" y="160"/>
                      </a:lnTo>
                      <a:lnTo>
                        <a:pt x="185" y="194"/>
                      </a:lnTo>
                      <a:lnTo>
                        <a:pt x="193" y="185"/>
                      </a:lnTo>
                      <a:lnTo>
                        <a:pt x="193" y="202"/>
                      </a:lnTo>
                      <a:lnTo>
                        <a:pt x="193" y="177"/>
                      </a:lnTo>
                      <a:lnTo>
                        <a:pt x="193" y="194"/>
                      </a:lnTo>
                      <a:lnTo>
                        <a:pt x="202" y="185"/>
                      </a:lnTo>
                      <a:lnTo>
                        <a:pt x="202" y="194"/>
                      </a:lnTo>
                      <a:lnTo>
                        <a:pt x="202" y="168"/>
                      </a:lnTo>
                      <a:lnTo>
                        <a:pt x="210" y="177"/>
                      </a:lnTo>
                      <a:lnTo>
                        <a:pt x="210" y="160"/>
                      </a:lnTo>
                      <a:lnTo>
                        <a:pt x="210" y="168"/>
                      </a:lnTo>
                      <a:lnTo>
                        <a:pt x="219" y="177"/>
                      </a:lnTo>
                      <a:lnTo>
                        <a:pt x="219" y="185"/>
                      </a:lnTo>
                      <a:lnTo>
                        <a:pt x="219" y="168"/>
                      </a:lnTo>
                      <a:lnTo>
                        <a:pt x="219" y="177"/>
                      </a:lnTo>
                      <a:lnTo>
                        <a:pt x="227" y="185"/>
                      </a:lnTo>
                      <a:lnTo>
                        <a:pt x="227" y="143"/>
                      </a:lnTo>
                      <a:lnTo>
                        <a:pt x="235" y="152"/>
                      </a:lnTo>
                      <a:lnTo>
                        <a:pt x="235" y="177"/>
                      </a:lnTo>
                      <a:lnTo>
                        <a:pt x="244" y="168"/>
                      </a:lnTo>
                      <a:lnTo>
                        <a:pt x="244" y="185"/>
                      </a:lnTo>
                      <a:lnTo>
                        <a:pt x="252" y="177"/>
                      </a:lnTo>
                      <a:lnTo>
                        <a:pt x="252" y="160"/>
                      </a:lnTo>
                      <a:lnTo>
                        <a:pt x="252" y="177"/>
                      </a:lnTo>
                      <a:lnTo>
                        <a:pt x="261" y="168"/>
                      </a:lnTo>
                      <a:lnTo>
                        <a:pt x="261" y="177"/>
                      </a:lnTo>
                      <a:lnTo>
                        <a:pt x="261" y="160"/>
                      </a:lnTo>
                      <a:lnTo>
                        <a:pt x="269" y="168"/>
                      </a:lnTo>
                      <a:lnTo>
                        <a:pt x="269" y="177"/>
                      </a:lnTo>
                      <a:lnTo>
                        <a:pt x="269" y="160"/>
                      </a:lnTo>
                      <a:lnTo>
                        <a:pt x="269" y="177"/>
                      </a:lnTo>
                      <a:lnTo>
                        <a:pt x="277" y="168"/>
                      </a:lnTo>
                      <a:lnTo>
                        <a:pt x="277" y="185"/>
                      </a:lnTo>
                      <a:lnTo>
                        <a:pt x="277" y="168"/>
                      </a:lnTo>
                      <a:lnTo>
                        <a:pt x="277" y="185"/>
                      </a:lnTo>
                      <a:lnTo>
                        <a:pt x="286" y="177"/>
                      </a:lnTo>
                      <a:lnTo>
                        <a:pt x="286" y="185"/>
                      </a:lnTo>
                      <a:lnTo>
                        <a:pt x="294" y="194"/>
                      </a:lnTo>
                      <a:lnTo>
                        <a:pt x="294" y="236"/>
                      </a:lnTo>
                      <a:lnTo>
                        <a:pt x="294" y="227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339" name="Freeform 67"/>
                <p:cNvSpPr>
                  <a:spLocks/>
                </p:cNvSpPr>
                <p:nvPr/>
              </p:nvSpPr>
              <p:spPr bwMode="auto">
                <a:xfrm>
                  <a:off x="1547" y="3184"/>
                  <a:ext cx="303" cy="411"/>
                </a:xfrm>
                <a:custGeom>
                  <a:avLst/>
                  <a:gdLst>
                    <a:gd name="T0" fmla="*/ 9 w 303"/>
                    <a:gd name="T1" fmla="*/ 294 h 411"/>
                    <a:gd name="T2" fmla="*/ 17 w 303"/>
                    <a:gd name="T3" fmla="*/ 285 h 411"/>
                    <a:gd name="T4" fmla="*/ 17 w 303"/>
                    <a:gd name="T5" fmla="*/ 218 h 411"/>
                    <a:gd name="T6" fmla="*/ 25 w 303"/>
                    <a:gd name="T7" fmla="*/ 109 h 411"/>
                    <a:gd name="T8" fmla="*/ 34 w 303"/>
                    <a:gd name="T9" fmla="*/ 126 h 411"/>
                    <a:gd name="T10" fmla="*/ 42 w 303"/>
                    <a:gd name="T11" fmla="*/ 126 h 411"/>
                    <a:gd name="T12" fmla="*/ 51 w 303"/>
                    <a:gd name="T13" fmla="*/ 117 h 411"/>
                    <a:gd name="T14" fmla="*/ 59 w 303"/>
                    <a:gd name="T15" fmla="*/ 109 h 411"/>
                    <a:gd name="T16" fmla="*/ 59 w 303"/>
                    <a:gd name="T17" fmla="*/ 109 h 411"/>
                    <a:gd name="T18" fmla="*/ 67 w 303"/>
                    <a:gd name="T19" fmla="*/ 226 h 411"/>
                    <a:gd name="T20" fmla="*/ 84 w 303"/>
                    <a:gd name="T21" fmla="*/ 33 h 411"/>
                    <a:gd name="T22" fmla="*/ 84 w 303"/>
                    <a:gd name="T23" fmla="*/ 117 h 411"/>
                    <a:gd name="T24" fmla="*/ 93 w 303"/>
                    <a:gd name="T25" fmla="*/ 126 h 411"/>
                    <a:gd name="T26" fmla="*/ 101 w 303"/>
                    <a:gd name="T27" fmla="*/ 92 h 411"/>
                    <a:gd name="T28" fmla="*/ 109 w 303"/>
                    <a:gd name="T29" fmla="*/ 117 h 411"/>
                    <a:gd name="T30" fmla="*/ 118 w 303"/>
                    <a:gd name="T31" fmla="*/ 109 h 411"/>
                    <a:gd name="T32" fmla="*/ 126 w 303"/>
                    <a:gd name="T33" fmla="*/ 117 h 411"/>
                    <a:gd name="T34" fmla="*/ 126 w 303"/>
                    <a:gd name="T35" fmla="*/ 109 h 411"/>
                    <a:gd name="T36" fmla="*/ 135 w 303"/>
                    <a:gd name="T37" fmla="*/ 92 h 411"/>
                    <a:gd name="T38" fmla="*/ 143 w 303"/>
                    <a:gd name="T39" fmla="*/ 117 h 411"/>
                    <a:gd name="T40" fmla="*/ 151 w 303"/>
                    <a:gd name="T41" fmla="*/ 117 h 411"/>
                    <a:gd name="T42" fmla="*/ 160 w 303"/>
                    <a:gd name="T43" fmla="*/ 117 h 411"/>
                    <a:gd name="T44" fmla="*/ 160 w 303"/>
                    <a:gd name="T45" fmla="*/ 109 h 411"/>
                    <a:gd name="T46" fmla="*/ 168 w 303"/>
                    <a:gd name="T47" fmla="*/ 84 h 411"/>
                    <a:gd name="T48" fmla="*/ 177 w 303"/>
                    <a:gd name="T49" fmla="*/ 109 h 411"/>
                    <a:gd name="T50" fmla="*/ 185 w 303"/>
                    <a:gd name="T51" fmla="*/ 92 h 411"/>
                    <a:gd name="T52" fmla="*/ 185 w 303"/>
                    <a:gd name="T53" fmla="*/ 100 h 411"/>
                    <a:gd name="T54" fmla="*/ 193 w 303"/>
                    <a:gd name="T55" fmla="*/ 84 h 411"/>
                    <a:gd name="T56" fmla="*/ 202 w 303"/>
                    <a:gd name="T57" fmla="*/ 75 h 411"/>
                    <a:gd name="T58" fmla="*/ 210 w 303"/>
                    <a:gd name="T59" fmla="*/ 109 h 411"/>
                    <a:gd name="T60" fmla="*/ 219 w 303"/>
                    <a:gd name="T61" fmla="*/ 84 h 411"/>
                    <a:gd name="T62" fmla="*/ 219 w 303"/>
                    <a:gd name="T63" fmla="*/ 84 h 411"/>
                    <a:gd name="T64" fmla="*/ 227 w 303"/>
                    <a:gd name="T65" fmla="*/ 92 h 411"/>
                    <a:gd name="T66" fmla="*/ 235 w 303"/>
                    <a:gd name="T67" fmla="*/ 8 h 411"/>
                    <a:gd name="T68" fmla="*/ 244 w 303"/>
                    <a:gd name="T69" fmla="*/ 92 h 411"/>
                    <a:gd name="T70" fmla="*/ 252 w 303"/>
                    <a:gd name="T71" fmla="*/ 33 h 411"/>
                    <a:gd name="T72" fmla="*/ 261 w 303"/>
                    <a:gd name="T73" fmla="*/ 42 h 411"/>
                    <a:gd name="T74" fmla="*/ 269 w 303"/>
                    <a:gd name="T75" fmla="*/ 25 h 411"/>
                    <a:gd name="T76" fmla="*/ 277 w 303"/>
                    <a:gd name="T77" fmla="*/ 42 h 411"/>
                    <a:gd name="T78" fmla="*/ 286 w 303"/>
                    <a:gd name="T79" fmla="*/ 8 h 411"/>
                    <a:gd name="T80" fmla="*/ 294 w 303"/>
                    <a:gd name="T81" fmla="*/ 16 h 411"/>
                    <a:gd name="T82" fmla="*/ 294 w 303"/>
                    <a:gd name="T83" fmla="*/ 8 h 4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3"/>
                    <a:gd name="T127" fmla="*/ 0 h 411"/>
                    <a:gd name="T128" fmla="*/ 303 w 303"/>
                    <a:gd name="T129" fmla="*/ 411 h 41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3" h="411">
                      <a:moveTo>
                        <a:pt x="0" y="159"/>
                      </a:moveTo>
                      <a:lnTo>
                        <a:pt x="9" y="168"/>
                      </a:lnTo>
                      <a:lnTo>
                        <a:pt x="9" y="294"/>
                      </a:lnTo>
                      <a:lnTo>
                        <a:pt x="9" y="126"/>
                      </a:lnTo>
                      <a:lnTo>
                        <a:pt x="9" y="277"/>
                      </a:lnTo>
                      <a:lnTo>
                        <a:pt x="17" y="285"/>
                      </a:lnTo>
                      <a:lnTo>
                        <a:pt x="17" y="411"/>
                      </a:lnTo>
                      <a:lnTo>
                        <a:pt x="17" y="218"/>
                      </a:lnTo>
                      <a:lnTo>
                        <a:pt x="25" y="226"/>
                      </a:lnTo>
                      <a:lnTo>
                        <a:pt x="25" y="109"/>
                      </a:lnTo>
                      <a:lnTo>
                        <a:pt x="25" y="126"/>
                      </a:lnTo>
                      <a:lnTo>
                        <a:pt x="34" y="117"/>
                      </a:lnTo>
                      <a:lnTo>
                        <a:pt x="34" y="126"/>
                      </a:lnTo>
                      <a:lnTo>
                        <a:pt x="34" y="117"/>
                      </a:lnTo>
                      <a:lnTo>
                        <a:pt x="42" y="126"/>
                      </a:lnTo>
                      <a:lnTo>
                        <a:pt x="42" y="109"/>
                      </a:lnTo>
                      <a:lnTo>
                        <a:pt x="51" y="117"/>
                      </a:lnTo>
                      <a:lnTo>
                        <a:pt x="51" y="134"/>
                      </a:lnTo>
                      <a:lnTo>
                        <a:pt x="51" y="117"/>
                      </a:lnTo>
                      <a:lnTo>
                        <a:pt x="59" y="109"/>
                      </a:lnTo>
                      <a:lnTo>
                        <a:pt x="59" y="117"/>
                      </a:lnTo>
                      <a:lnTo>
                        <a:pt x="59" y="100"/>
                      </a:lnTo>
                      <a:lnTo>
                        <a:pt x="59" y="109"/>
                      </a:lnTo>
                      <a:lnTo>
                        <a:pt x="67" y="100"/>
                      </a:lnTo>
                      <a:lnTo>
                        <a:pt x="67" y="235"/>
                      </a:lnTo>
                      <a:lnTo>
                        <a:pt x="67" y="226"/>
                      </a:lnTo>
                      <a:lnTo>
                        <a:pt x="76" y="218"/>
                      </a:lnTo>
                      <a:lnTo>
                        <a:pt x="76" y="42"/>
                      </a:lnTo>
                      <a:lnTo>
                        <a:pt x="84" y="33"/>
                      </a:lnTo>
                      <a:lnTo>
                        <a:pt x="84" y="126"/>
                      </a:lnTo>
                      <a:lnTo>
                        <a:pt x="84" y="16"/>
                      </a:lnTo>
                      <a:lnTo>
                        <a:pt x="84" y="117"/>
                      </a:lnTo>
                      <a:lnTo>
                        <a:pt x="93" y="126"/>
                      </a:lnTo>
                      <a:lnTo>
                        <a:pt x="93" y="142"/>
                      </a:lnTo>
                      <a:lnTo>
                        <a:pt x="93" y="126"/>
                      </a:lnTo>
                      <a:lnTo>
                        <a:pt x="101" y="117"/>
                      </a:lnTo>
                      <a:lnTo>
                        <a:pt x="101" y="126"/>
                      </a:lnTo>
                      <a:lnTo>
                        <a:pt x="101" y="92"/>
                      </a:lnTo>
                      <a:lnTo>
                        <a:pt x="101" y="100"/>
                      </a:lnTo>
                      <a:lnTo>
                        <a:pt x="109" y="92"/>
                      </a:lnTo>
                      <a:lnTo>
                        <a:pt x="109" y="117"/>
                      </a:lnTo>
                      <a:lnTo>
                        <a:pt x="109" y="92"/>
                      </a:lnTo>
                      <a:lnTo>
                        <a:pt x="109" y="117"/>
                      </a:lnTo>
                      <a:lnTo>
                        <a:pt x="118" y="109"/>
                      </a:lnTo>
                      <a:lnTo>
                        <a:pt x="118" y="126"/>
                      </a:lnTo>
                      <a:lnTo>
                        <a:pt x="126" y="117"/>
                      </a:lnTo>
                      <a:lnTo>
                        <a:pt x="126" y="126"/>
                      </a:lnTo>
                      <a:lnTo>
                        <a:pt x="126" y="100"/>
                      </a:lnTo>
                      <a:lnTo>
                        <a:pt x="126" y="109"/>
                      </a:lnTo>
                      <a:lnTo>
                        <a:pt x="135" y="117"/>
                      </a:lnTo>
                      <a:lnTo>
                        <a:pt x="135" y="92"/>
                      </a:lnTo>
                      <a:lnTo>
                        <a:pt x="135" y="100"/>
                      </a:lnTo>
                      <a:lnTo>
                        <a:pt x="143" y="92"/>
                      </a:lnTo>
                      <a:lnTo>
                        <a:pt x="143" y="117"/>
                      </a:lnTo>
                      <a:lnTo>
                        <a:pt x="143" y="109"/>
                      </a:lnTo>
                      <a:lnTo>
                        <a:pt x="151" y="100"/>
                      </a:lnTo>
                      <a:lnTo>
                        <a:pt x="151" y="117"/>
                      </a:lnTo>
                      <a:lnTo>
                        <a:pt x="151" y="92"/>
                      </a:lnTo>
                      <a:lnTo>
                        <a:pt x="151" y="109"/>
                      </a:lnTo>
                      <a:lnTo>
                        <a:pt x="160" y="117"/>
                      </a:lnTo>
                      <a:lnTo>
                        <a:pt x="160" y="100"/>
                      </a:lnTo>
                      <a:lnTo>
                        <a:pt x="160" y="109"/>
                      </a:lnTo>
                      <a:lnTo>
                        <a:pt x="168" y="100"/>
                      </a:lnTo>
                      <a:lnTo>
                        <a:pt x="168" y="109"/>
                      </a:lnTo>
                      <a:lnTo>
                        <a:pt x="168" y="84"/>
                      </a:lnTo>
                      <a:lnTo>
                        <a:pt x="168" y="92"/>
                      </a:lnTo>
                      <a:lnTo>
                        <a:pt x="177" y="100"/>
                      </a:lnTo>
                      <a:lnTo>
                        <a:pt x="177" y="109"/>
                      </a:lnTo>
                      <a:lnTo>
                        <a:pt x="177" y="92"/>
                      </a:lnTo>
                      <a:lnTo>
                        <a:pt x="177" y="100"/>
                      </a:lnTo>
                      <a:lnTo>
                        <a:pt x="185" y="92"/>
                      </a:lnTo>
                      <a:lnTo>
                        <a:pt x="185" y="109"/>
                      </a:lnTo>
                      <a:lnTo>
                        <a:pt x="185" y="92"/>
                      </a:lnTo>
                      <a:lnTo>
                        <a:pt x="185" y="100"/>
                      </a:lnTo>
                      <a:lnTo>
                        <a:pt x="193" y="109"/>
                      </a:lnTo>
                      <a:lnTo>
                        <a:pt x="193" y="84"/>
                      </a:lnTo>
                      <a:lnTo>
                        <a:pt x="202" y="75"/>
                      </a:lnTo>
                      <a:lnTo>
                        <a:pt x="202" y="100"/>
                      </a:lnTo>
                      <a:lnTo>
                        <a:pt x="202" y="75"/>
                      </a:lnTo>
                      <a:lnTo>
                        <a:pt x="202" y="100"/>
                      </a:lnTo>
                      <a:lnTo>
                        <a:pt x="210" y="92"/>
                      </a:lnTo>
                      <a:lnTo>
                        <a:pt x="210" y="109"/>
                      </a:lnTo>
                      <a:lnTo>
                        <a:pt x="210" y="92"/>
                      </a:lnTo>
                      <a:lnTo>
                        <a:pt x="219" y="84"/>
                      </a:lnTo>
                      <a:lnTo>
                        <a:pt x="219" y="92"/>
                      </a:lnTo>
                      <a:lnTo>
                        <a:pt x="219" y="75"/>
                      </a:lnTo>
                      <a:lnTo>
                        <a:pt x="219" y="84"/>
                      </a:lnTo>
                      <a:lnTo>
                        <a:pt x="227" y="92"/>
                      </a:lnTo>
                      <a:lnTo>
                        <a:pt x="227" y="84"/>
                      </a:lnTo>
                      <a:lnTo>
                        <a:pt x="227" y="92"/>
                      </a:lnTo>
                      <a:lnTo>
                        <a:pt x="235" y="84"/>
                      </a:lnTo>
                      <a:lnTo>
                        <a:pt x="235" y="92"/>
                      </a:lnTo>
                      <a:lnTo>
                        <a:pt x="235" y="8"/>
                      </a:lnTo>
                      <a:lnTo>
                        <a:pt x="235" y="16"/>
                      </a:lnTo>
                      <a:lnTo>
                        <a:pt x="244" y="8"/>
                      </a:lnTo>
                      <a:lnTo>
                        <a:pt x="244" y="92"/>
                      </a:lnTo>
                      <a:lnTo>
                        <a:pt x="244" y="84"/>
                      </a:lnTo>
                      <a:lnTo>
                        <a:pt x="252" y="92"/>
                      </a:lnTo>
                      <a:lnTo>
                        <a:pt x="252" y="33"/>
                      </a:lnTo>
                      <a:lnTo>
                        <a:pt x="261" y="42"/>
                      </a:lnTo>
                      <a:lnTo>
                        <a:pt x="261" y="25"/>
                      </a:lnTo>
                      <a:lnTo>
                        <a:pt x="261" y="42"/>
                      </a:lnTo>
                      <a:lnTo>
                        <a:pt x="269" y="33"/>
                      </a:lnTo>
                      <a:lnTo>
                        <a:pt x="269" y="42"/>
                      </a:lnTo>
                      <a:lnTo>
                        <a:pt x="269" y="25"/>
                      </a:lnTo>
                      <a:lnTo>
                        <a:pt x="269" y="42"/>
                      </a:lnTo>
                      <a:lnTo>
                        <a:pt x="277" y="33"/>
                      </a:lnTo>
                      <a:lnTo>
                        <a:pt x="277" y="42"/>
                      </a:lnTo>
                      <a:lnTo>
                        <a:pt x="277" y="8"/>
                      </a:lnTo>
                      <a:lnTo>
                        <a:pt x="277" y="16"/>
                      </a:lnTo>
                      <a:lnTo>
                        <a:pt x="286" y="8"/>
                      </a:lnTo>
                      <a:lnTo>
                        <a:pt x="286" y="42"/>
                      </a:lnTo>
                      <a:lnTo>
                        <a:pt x="286" y="25"/>
                      </a:lnTo>
                      <a:lnTo>
                        <a:pt x="294" y="16"/>
                      </a:lnTo>
                      <a:lnTo>
                        <a:pt x="294" y="25"/>
                      </a:lnTo>
                      <a:lnTo>
                        <a:pt x="294" y="8"/>
                      </a:lnTo>
                      <a:lnTo>
                        <a:pt x="303" y="0"/>
                      </a:lnTo>
                      <a:lnTo>
                        <a:pt x="303" y="1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340" name="Freeform 68"/>
                <p:cNvSpPr>
                  <a:spLocks/>
                </p:cNvSpPr>
                <p:nvPr/>
              </p:nvSpPr>
              <p:spPr bwMode="auto">
                <a:xfrm>
                  <a:off x="1850" y="3175"/>
                  <a:ext cx="302" cy="319"/>
                </a:xfrm>
                <a:custGeom>
                  <a:avLst/>
                  <a:gdLst>
                    <a:gd name="T0" fmla="*/ 0 w 302"/>
                    <a:gd name="T1" fmla="*/ 17 h 319"/>
                    <a:gd name="T2" fmla="*/ 8 w 302"/>
                    <a:gd name="T3" fmla="*/ 17 h 319"/>
                    <a:gd name="T4" fmla="*/ 16 w 302"/>
                    <a:gd name="T5" fmla="*/ 42 h 319"/>
                    <a:gd name="T6" fmla="*/ 25 w 302"/>
                    <a:gd name="T7" fmla="*/ 25 h 319"/>
                    <a:gd name="T8" fmla="*/ 25 w 302"/>
                    <a:gd name="T9" fmla="*/ 17 h 319"/>
                    <a:gd name="T10" fmla="*/ 33 w 302"/>
                    <a:gd name="T11" fmla="*/ 9 h 319"/>
                    <a:gd name="T12" fmla="*/ 42 w 302"/>
                    <a:gd name="T13" fmla="*/ 59 h 319"/>
                    <a:gd name="T14" fmla="*/ 50 w 302"/>
                    <a:gd name="T15" fmla="*/ 59 h 319"/>
                    <a:gd name="T16" fmla="*/ 58 w 302"/>
                    <a:gd name="T17" fmla="*/ 59 h 319"/>
                    <a:gd name="T18" fmla="*/ 67 w 302"/>
                    <a:gd name="T19" fmla="*/ 109 h 319"/>
                    <a:gd name="T20" fmla="*/ 75 w 302"/>
                    <a:gd name="T21" fmla="*/ 101 h 319"/>
                    <a:gd name="T22" fmla="*/ 84 w 302"/>
                    <a:gd name="T23" fmla="*/ 101 h 319"/>
                    <a:gd name="T24" fmla="*/ 84 w 302"/>
                    <a:gd name="T25" fmla="*/ 101 h 319"/>
                    <a:gd name="T26" fmla="*/ 92 w 302"/>
                    <a:gd name="T27" fmla="*/ 101 h 319"/>
                    <a:gd name="T28" fmla="*/ 100 w 302"/>
                    <a:gd name="T29" fmla="*/ 135 h 319"/>
                    <a:gd name="T30" fmla="*/ 109 w 302"/>
                    <a:gd name="T31" fmla="*/ 101 h 319"/>
                    <a:gd name="T32" fmla="*/ 117 w 302"/>
                    <a:gd name="T33" fmla="*/ 151 h 319"/>
                    <a:gd name="T34" fmla="*/ 126 w 302"/>
                    <a:gd name="T35" fmla="*/ 160 h 319"/>
                    <a:gd name="T36" fmla="*/ 134 w 302"/>
                    <a:gd name="T37" fmla="*/ 151 h 319"/>
                    <a:gd name="T38" fmla="*/ 134 w 302"/>
                    <a:gd name="T39" fmla="*/ 151 h 319"/>
                    <a:gd name="T40" fmla="*/ 142 w 302"/>
                    <a:gd name="T41" fmla="*/ 151 h 319"/>
                    <a:gd name="T42" fmla="*/ 151 w 302"/>
                    <a:gd name="T43" fmla="*/ 193 h 319"/>
                    <a:gd name="T44" fmla="*/ 159 w 302"/>
                    <a:gd name="T45" fmla="*/ 193 h 319"/>
                    <a:gd name="T46" fmla="*/ 168 w 302"/>
                    <a:gd name="T47" fmla="*/ 168 h 319"/>
                    <a:gd name="T48" fmla="*/ 176 w 302"/>
                    <a:gd name="T49" fmla="*/ 202 h 319"/>
                    <a:gd name="T50" fmla="*/ 184 w 302"/>
                    <a:gd name="T51" fmla="*/ 210 h 319"/>
                    <a:gd name="T52" fmla="*/ 193 w 302"/>
                    <a:gd name="T53" fmla="*/ 210 h 319"/>
                    <a:gd name="T54" fmla="*/ 193 w 302"/>
                    <a:gd name="T55" fmla="*/ 210 h 319"/>
                    <a:gd name="T56" fmla="*/ 201 w 302"/>
                    <a:gd name="T57" fmla="*/ 210 h 319"/>
                    <a:gd name="T58" fmla="*/ 210 w 302"/>
                    <a:gd name="T59" fmla="*/ 210 h 319"/>
                    <a:gd name="T60" fmla="*/ 218 w 302"/>
                    <a:gd name="T61" fmla="*/ 235 h 319"/>
                    <a:gd name="T62" fmla="*/ 226 w 302"/>
                    <a:gd name="T63" fmla="*/ 244 h 319"/>
                    <a:gd name="T64" fmla="*/ 235 w 302"/>
                    <a:gd name="T65" fmla="*/ 235 h 319"/>
                    <a:gd name="T66" fmla="*/ 235 w 302"/>
                    <a:gd name="T67" fmla="*/ 252 h 319"/>
                    <a:gd name="T68" fmla="*/ 243 w 302"/>
                    <a:gd name="T69" fmla="*/ 244 h 319"/>
                    <a:gd name="T70" fmla="*/ 252 w 302"/>
                    <a:gd name="T71" fmla="*/ 244 h 319"/>
                    <a:gd name="T72" fmla="*/ 260 w 302"/>
                    <a:gd name="T73" fmla="*/ 261 h 319"/>
                    <a:gd name="T74" fmla="*/ 268 w 302"/>
                    <a:gd name="T75" fmla="*/ 219 h 319"/>
                    <a:gd name="T76" fmla="*/ 277 w 302"/>
                    <a:gd name="T77" fmla="*/ 277 h 319"/>
                    <a:gd name="T78" fmla="*/ 285 w 302"/>
                    <a:gd name="T79" fmla="*/ 294 h 319"/>
                    <a:gd name="T80" fmla="*/ 285 w 302"/>
                    <a:gd name="T81" fmla="*/ 269 h 319"/>
                    <a:gd name="T82" fmla="*/ 294 w 302"/>
                    <a:gd name="T83" fmla="*/ 311 h 3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2"/>
                    <a:gd name="T127" fmla="*/ 0 h 319"/>
                    <a:gd name="T128" fmla="*/ 302 w 302"/>
                    <a:gd name="T129" fmla="*/ 319 h 3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2" h="319">
                      <a:moveTo>
                        <a:pt x="0" y="25"/>
                      </a:move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8" y="25"/>
                      </a:lnTo>
                      <a:lnTo>
                        <a:pt x="8" y="42"/>
                      </a:lnTo>
                      <a:lnTo>
                        <a:pt x="8" y="17"/>
                      </a:lnTo>
                      <a:lnTo>
                        <a:pt x="8" y="42"/>
                      </a:lnTo>
                      <a:lnTo>
                        <a:pt x="16" y="34"/>
                      </a:lnTo>
                      <a:lnTo>
                        <a:pt x="16" y="42"/>
                      </a:lnTo>
                      <a:lnTo>
                        <a:pt x="16" y="25"/>
                      </a:lnTo>
                      <a:lnTo>
                        <a:pt x="16" y="34"/>
                      </a:lnTo>
                      <a:lnTo>
                        <a:pt x="25" y="25"/>
                      </a:lnTo>
                      <a:lnTo>
                        <a:pt x="25" y="34"/>
                      </a:lnTo>
                      <a:lnTo>
                        <a:pt x="25" y="0"/>
                      </a:lnTo>
                      <a:lnTo>
                        <a:pt x="25" y="17"/>
                      </a:lnTo>
                      <a:lnTo>
                        <a:pt x="33" y="25"/>
                      </a:lnTo>
                      <a:lnTo>
                        <a:pt x="33" y="9"/>
                      </a:lnTo>
                      <a:lnTo>
                        <a:pt x="33" y="25"/>
                      </a:lnTo>
                      <a:lnTo>
                        <a:pt x="42" y="34"/>
                      </a:lnTo>
                      <a:lnTo>
                        <a:pt x="42" y="59"/>
                      </a:lnTo>
                      <a:lnTo>
                        <a:pt x="50" y="67"/>
                      </a:lnTo>
                      <a:lnTo>
                        <a:pt x="50" y="59"/>
                      </a:lnTo>
                      <a:lnTo>
                        <a:pt x="58" y="67"/>
                      </a:lnTo>
                      <a:lnTo>
                        <a:pt x="58" y="59"/>
                      </a:lnTo>
                      <a:lnTo>
                        <a:pt x="58" y="93"/>
                      </a:lnTo>
                      <a:lnTo>
                        <a:pt x="67" y="84"/>
                      </a:lnTo>
                      <a:lnTo>
                        <a:pt x="67" y="109"/>
                      </a:lnTo>
                      <a:lnTo>
                        <a:pt x="67" y="93"/>
                      </a:lnTo>
                      <a:lnTo>
                        <a:pt x="75" y="101"/>
                      </a:lnTo>
                      <a:lnTo>
                        <a:pt x="75" y="93"/>
                      </a:lnTo>
                      <a:lnTo>
                        <a:pt x="84" y="101"/>
                      </a:lnTo>
                      <a:lnTo>
                        <a:pt x="84" y="109"/>
                      </a:lnTo>
                      <a:lnTo>
                        <a:pt x="84" y="84"/>
                      </a:lnTo>
                      <a:lnTo>
                        <a:pt x="84" y="101"/>
                      </a:lnTo>
                      <a:lnTo>
                        <a:pt x="92" y="109"/>
                      </a:lnTo>
                      <a:lnTo>
                        <a:pt x="92" y="135"/>
                      </a:lnTo>
                      <a:lnTo>
                        <a:pt x="92" y="101"/>
                      </a:lnTo>
                      <a:lnTo>
                        <a:pt x="92" y="135"/>
                      </a:lnTo>
                      <a:lnTo>
                        <a:pt x="100" y="126"/>
                      </a:lnTo>
                      <a:lnTo>
                        <a:pt x="100" y="135"/>
                      </a:lnTo>
                      <a:lnTo>
                        <a:pt x="100" y="101"/>
                      </a:lnTo>
                      <a:lnTo>
                        <a:pt x="100" y="109"/>
                      </a:lnTo>
                      <a:lnTo>
                        <a:pt x="109" y="101"/>
                      </a:lnTo>
                      <a:lnTo>
                        <a:pt x="109" y="118"/>
                      </a:lnTo>
                      <a:lnTo>
                        <a:pt x="117" y="109"/>
                      </a:lnTo>
                      <a:lnTo>
                        <a:pt x="117" y="151"/>
                      </a:lnTo>
                      <a:lnTo>
                        <a:pt x="117" y="143"/>
                      </a:lnTo>
                      <a:lnTo>
                        <a:pt x="126" y="135"/>
                      </a:lnTo>
                      <a:lnTo>
                        <a:pt x="126" y="160"/>
                      </a:lnTo>
                      <a:lnTo>
                        <a:pt x="126" y="135"/>
                      </a:lnTo>
                      <a:lnTo>
                        <a:pt x="126" y="160"/>
                      </a:lnTo>
                      <a:lnTo>
                        <a:pt x="134" y="151"/>
                      </a:lnTo>
                      <a:lnTo>
                        <a:pt x="134" y="168"/>
                      </a:lnTo>
                      <a:lnTo>
                        <a:pt x="134" y="151"/>
                      </a:lnTo>
                      <a:lnTo>
                        <a:pt x="142" y="160"/>
                      </a:lnTo>
                      <a:lnTo>
                        <a:pt x="142" y="168"/>
                      </a:lnTo>
                      <a:lnTo>
                        <a:pt x="142" y="151"/>
                      </a:lnTo>
                      <a:lnTo>
                        <a:pt x="142" y="160"/>
                      </a:lnTo>
                      <a:lnTo>
                        <a:pt x="151" y="168"/>
                      </a:lnTo>
                      <a:lnTo>
                        <a:pt x="151" y="193"/>
                      </a:lnTo>
                      <a:lnTo>
                        <a:pt x="151" y="185"/>
                      </a:lnTo>
                      <a:lnTo>
                        <a:pt x="159" y="193"/>
                      </a:lnTo>
                      <a:lnTo>
                        <a:pt x="159" y="168"/>
                      </a:lnTo>
                      <a:lnTo>
                        <a:pt x="168" y="177"/>
                      </a:lnTo>
                      <a:lnTo>
                        <a:pt x="168" y="168"/>
                      </a:lnTo>
                      <a:lnTo>
                        <a:pt x="168" y="185"/>
                      </a:lnTo>
                      <a:lnTo>
                        <a:pt x="176" y="193"/>
                      </a:lnTo>
                      <a:lnTo>
                        <a:pt x="176" y="202"/>
                      </a:lnTo>
                      <a:lnTo>
                        <a:pt x="176" y="185"/>
                      </a:lnTo>
                      <a:lnTo>
                        <a:pt x="176" y="202"/>
                      </a:lnTo>
                      <a:lnTo>
                        <a:pt x="184" y="210"/>
                      </a:lnTo>
                      <a:lnTo>
                        <a:pt x="184" y="202"/>
                      </a:lnTo>
                      <a:lnTo>
                        <a:pt x="184" y="219"/>
                      </a:lnTo>
                      <a:lnTo>
                        <a:pt x="193" y="210"/>
                      </a:lnTo>
                      <a:lnTo>
                        <a:pt x="193" y="219"/>
                      </a:lnTo>
                      <a:lnTo>
                        <a:pt x="193" y="210"/>
                      </a:lnTo>
                      <a:lnTo>
                        <a:pt x="201" y="219"/>
                      </a:lnTo>
                      <a:lnTo>
                        <a:pt x="201" y="210"/>
                      </a:lnTo>
                      <a:lnTo>
                        <a:pt x="210" y="219"/>
                      </a:lnTo>
                      <a:lnTo>
                        <a:pt x="210" y="210"/>
                      </a:lnTo>
                      <a:lnTo>
                        <a:pt x="210" y="235"/>
                      </a:lnTo>
                      <a:lnTo>
                        <a:pt x="218" y="227"/>
                      </a:lnTo>
                      <a:lnTo>
                        <a:pt x="218" y="235"/>
                      </a:lnTo>
                      <a:lnTo>
                        <a:pt x="218" y="219"/>
                      </a:lnTo>
                      <a:lnTo>
                        <a:pt x="226" y="227"/>
                      </a:lnTo>
                      <a:lnTo>
                        <a:pt x="226" y="244"/>
                      </a:lnTo>
                      <a:lnTo>
                        <a:pt x="226" y="219"/>
                      </a:lnTo>
                      <a:lnTo>
                        <a:pt x="226" y="244"/>
                      </a:lnTo>
                      <a:lnTo>
                        <a:pt x="235" y="235"/>
                      </a:lnTo>
                      <a:lnTo>
                        <a:pt x="235" y="252"/>
                      </a:lnTo>
                      <a:lnTo>
                        <a:pt x="235" y="235"/>
                      </a:lnTo>
                      <a:lnTo>
                        <a:pt x="235" y="252"/>
                      </a:lnTo>
                      <a:lnTo>
                        <a:pt x="243" y="244"/>
                      </a:lnTo>
                      <a:lnTo>
                        <a:pt x="243" y="252"/>
                      </a:lnTo>
                      <a:lnTo>
                        <a:pt x="243" y="244"/>
                      </a:lnTo>
                      <a:lnTo>
                        <a:pt x="252" y="252"/>
                      </a:lnTo>
                      <a:lnTo>
                        <a:pt x="252" y="244"/>
                      </a:lnTo>
                      <a:lnTo>
                        <a:pt x="252" y="252"/>
                      </a:lnTo>
                      <a:lnTo>
                        <a:pt x="260" y="261"/>
                      </a:lnTo>
                      <a:lnTo>
                        <a:pt x="260" y="193"/>
                      </a:lnTo>
                      <a:lnTo>
                        <a:pt x="260" y="210"/>
                      </a:lnTo>
                      <a:lnTo>
                        <a:pt x="268" y="219"/>
                      </a:lnTo>
                      <a:lnTo>
                        <a:pt x="268" y="269"/>
                      </a:lnTo>
                      <a:lnTo>
                        <a:pt x="277" y="277"/>
                      </a:lnTo>
                      <a:lnTo>
                        <a:pt x="277" y="269"/>
                      </a:lnTo>
                      <a:lnTo>
                        <a:pt x="277" y="286"/>
                      </a:lnTo>
                      <a:lnTo>
                        <a:pt x="285" y="294"/>
                      </a:lnTo>
                      <a:lnTo>
                        <a:pt x="285" y="269"/>
                      </a:lnTo>
                      <a:lnTo>
                        <a:pt x="294" y="277"/>
                      </a:lnTo>
                      <a:lnTo>
                        <a:pt x="294" y="269"/>
                      </a:lnTo>
                      <a:lnTo>
                        <a:pt x="294" y="311"/>
                      </a:lnTo>
                      <a:lnTo>
                        <a:pt x="302" y="319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341" name="Freeform 69"/>
                <p:cNvSpPr>
                  <a:spLocks/>
                </p:cNvSpPr>
                <p:nvPr/>
              </p:nvSpPr>
              <p:spPr bwMode="auto">
                <a:xfrm>
                  <a:off x="2152" y="3478"/>
                  <a:ext cx="370" cy="403"/>
                </a:xfrm>
                <a:custGeom>
                  <a:avLst/>
                  <a:gdLst>
                    <a:gd name="T0" fmla="*/ 0 w 370"/>
                    <a:gd name="T1" fmla="*/ 16 h 403"/>
                    <a:gd name="T2" fmla="*/ 17 w 370"/>
                    <a:gd name="T3" fmla="*/ 42 h 403"/>
                    <a:gd name="T4" fmla="*/ 17 w 370"/>
                    <a:gd name="T5" fmla="*/ 50 h 403"/>
                    <a:gd name="T6" fmla="*/ 25 w 370"/>
                    <a:gd name="T7" fmla="*/ 8 h 403"/>
                    <a:gd name="T8" fmla="*/ 34 w 370"/>
                    <a:gd name="T9" fmla="*/ 8 h 403"/>
                    <a:gd name="T10" fmla="*/ 42 w 370"/>
                    <a:gd name="T11" fmla="*/ 8 h 403"/>
                    <a:gd name="T12" fmla="*/ 50 w 370"/>
                    <a:gd name="T13" fmla="*/ 67 h 403"/>
                    <a:gd name="T14" fmla="*/ 59 w 370"/>
                    <a:gd name="T15" fmla="*/ 67 h 403"/>
                    <a:gd name="T16" fmla="*/ 59 w 370"/>
                    <a:gd name="T17" fmla="*/ 67 h 403"/>
                    <a:gd name="T18" fmla="*/ 76 w 370"/>
                    <a:gd name="T19" fmla="*/ 84 h 403"/>
                    <a:gd name="T20" fmla="*/ 76 w 370"/>
                    <a:gd name="T21" fmla="*/ 67 h 403"/>
                    <a:gd name="T22" fmla="*/ 84 w 370"/>
                    <a:gd name="T23" fmla="*/ 75 h 403"/>
                    <a:gd name="T24" fmla="*/ 92 w 370"/>
                    <a:gd name="T25" fmla="*/ 109 h 403"/>
                    <a:gd name="T26" fmla="*/ 101 w 370"/>
                    <a:gd name="T27" fmla="*/ 126 h 403"/>
                    <a:gd name="T28" fmla="*/ 109 w 370"/>
                    <a:gd name="T29" fmla="*/ 142 h 403"/>
                    <a:gd name="T30" fmla="*/ 118 w 370"/>
                    <a:gd name="T31" fmla="*/ 151 h 403"/>
                    <a:gd name="T32" fmla="*/ 126 w 370"/>
                    <a:gd name="T33" fmla="*/ 92 h 403"/>
                    <a:gd name="T34" fmla="*/ 143 w 370"/>
                    <a:gd name="T35" fmla="*/ 168 h 403"/>
                    <a:gd name="T36" fmla="*/ 151 w 370"/>
                    <a:gd name="T37" fmla="*/ 176 h 403"/>
                    <a:gd name="T38" fmla="*/ 160 w 370"/>
                    <a:gd name="T39" fmla="*/ 193 h 403"/>
                    <a:gd name="T40" fmla="*/ 168 w 370"/>
                    <a:gd name="T41" fmla="*/ 184 h 403"/>
                    <a:gd name="T42" fmla="*/ 185 w 370"/>
                    <a:gd name="T43" fmla="*/ 218 h 403"/>
                    <a:gd name="T44" fmla="*/ 185 w 370"/>
                    <a:gd name="T45" fmla="*/ 218 h 403"/>
                    <a:gd name="T46" fmla="*/ 193 w 370"/>
                    <a:gd name="T47" fmla="*/ 210 h 403"/>
                    <a:gd name="T48" fmla="*/ 202 w 370"/>
                    <a:gd name="T49" fmla="*/ 218 h 403"/>
                    <a:gd name="T50" fmla="*/ 210 w 370"/>
                    <a:gd name="T51" fmla="*/ 227 h 403"/>
                    <a:gd name="T52" fmla="*/ 218 w 370"/>
                    <a:gd name="T53" fmla="*/ 235 h 403"/>
                    <a:gd name="T54" fmla="*/ 227 w 370"/>
                    <a:gd name="T55" fmla="*/ 243 h 403"/>
                    <a:gd name="T56" fmla="*/ 235 w 370"/>
                    <a:gd name="T57" fmla="*/ 260 h 403"/>
                    <a:gd name="T58" fmla="*/ 244 w 370"/>
                    <a:gd name="T59" fmla="*/ 269 h 403"/>
                    <a:gd name="T60" fmla="*/ 260 w 370"/>
                    <a:gd name="T61" fmla="*/ 277 h 403"/>
                    <a:gd name="T62" fmla="*/ 269 w 370"/>
                    <a:gd name="T63" fmla="*/ 285 h 403"/>
                    <a:gd name="T64" fmla="*/ 269 w 370"/>
                    <a:gd name="T65" fmla="*/ 294 h 403"/>
                    <a:gd name="T66" fmla="*/ 286 w 370"/>
                    <a:gd name="T67" fmla="*/ 327 h 403"/>
                    <a:gd name="T68" fmla="*/ 294 w 370"/>
                    <a:gd name="T69" fmla="*/ 311 h 403"/>
                    <a:gd name="T70" fmla="*/ 302 w 370"/>
                    <a:gd name="T71" fmla="*/ 311 h 403"/>
                    <a:gd name="T72" fmla="*/ 311 w 370"/>
                    <a:gd name="T73" fmla="*/ 336 h 403"/>
                    <a:gd name="T74" fmla="*/ 328 w 370"/>
                    <a:gd name="T75" fmla="*/ 344 h 403"/>
                    <a:gd name="T76" fmla="*/ 344 w 370"/>
                    <a:gd name="T77" fmla="*/ 361 h 403"/>
                    <a:gd name="T78" fmla="*/ 353 w 370"/>
                    <a:gd name="T79" fmla="*/ 369 h 403"/>
                    <a:gd name="T80" fmla="*/ 361 w 370"/>
                    <a:gd name="T81" fmla="*/ 285 h 403"/>
                    <a:gd name="T82" fmla="*/ 370 w 370"/>
                    <a:gd name="T83" fmla="*/ 395 h 40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70"/>
                    <a:gd name="T127" fmla="*/ 0 h 403"/>
                    <a:gd name="T128" fmla="*/ 370 w 370"/>
                    <a:gd name="T129" fmla="*/ 403 h 40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70" h="403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8" y="33"/>
                      </a:lnTo>
                      <a:lnTo>
                        <a:pt x="17" y="42"/>
                      </a:lnTo>
                      <a:lnTo>
                        <a:pt x="17" y="50"/>
                      </a:lnTo>
                      <a:lnTo>
                        <a:pt x="17" y="33"/>
                      </a:lnTo>
                      <a:lnTo>
                        <a:pt x="17" y="50"/>
                      </a:lnTo>
                      <a:lnTo>
                        <a:pt x="25" y="42"/>
                      </a:lnTo>
                      <a:lnTo>
                        <a:pt x="25" y="50"/>
                      </a:lnTo>
                      <a:lnTo>
                        <a:pt x="25" y="8"/>
                      </a:lnTo>
                      <a:lnTo>
                        <a:pt x="34" y="0"/>
                      </a:lnTo>
                      <a:lnTo>
                        <a:pt x="34" y="8"/>
                      </a:lnTo>
                      <a:lnTo>
                        <a:pt x="42" y="16"/>
                      </a:lnTo>
                      <a:lnTo>
                        <a:pt x="42" y="42"/>
                      </a:lnTo>
                      <a:lnTo>
                        <a:pt x="42" y="8"/>
                      </a:lnTo>
                      <a:lnTo>
                        <a:pt x="42" y="42"/>
                      </a:lnTo>
                      <a:lnTo>
                        <a:pt x="50" y="50"/>
                      </a:lnTo>
                      <a:lnTo>
                        <a:pt x="50" y="67"/>
                      </a:lnTo>
                      <a:lnTo>
                        <a:pt x="50" y="42"/>
                      </a:lnTo>
                      <a:lnTo>
                        <a:pt x="50" y="58"/>
                      </a:lnTo>
                      <a:lnTo>
                        <a:pt x="59" y="67"/>
                      </a:lnTo>
                      <a:lnTo>
                        <a:pt x="59" y="75"/>
                      </a:lnTo>
                      <a:lnTo>
                        <a:pt x="59" y="58"/>
                      </a:lnTo>
                      <a:lnTo>
                        <a:pt x="59" y="67"/>
                      </a:lnTo>
                      <a:lnTo>
                        <a:pt x="67" y="75"/>
                      </a:lnTo>
                      <a:lnTo>
                        <a:pt x="67" y="92"/>
                      </a:lnTo>
                      <a:lnTo>
                        <a:pt x="76" y="84"/>
                      </a:lnTo>
                      <a:lnTo>
                        <a:pt x="76" y="92"/>
                      </a:lnTo>
                      <a:lnTo>
                        <a:pt x="76" y="58"/>
                      </a:lnTo>
                      <a:lnTo>
                        <a:pt x="76" y="67"/>
                      </a:lnTo>
                      <a:lnTo>
                        <a:pt x="84" y="75"/>
                      </a:lnTo>
                      <a:lnTo>
                        <a:pt x="84" y="67"/>
                      </a:lnTo>
                      <a:lnTo>
                        <a:pt x="84" y="75"/>
                      </a:lnTo>
                      <a:lnTo>
                        <a:pt x="92" y="84"/>
                      </a:lnTo>
                      <a:lnTo>
                        <a:pt x="92" y="75"/>
                      </a:lnTo>
                      <a:lnTo>
                        <a:pt x="92" y="109"/>
                      </a:lnTo>
                      <a:lnTo>
                        <a:pt x="101" y="117"/>
                      </a:lnTo>
                      <a:lnTo>
                        <a:pt x="101" y="109"/>
                      </a:lnTo>
                      <a:lnTo>
                        <a:pt x="101" y="126"/>
                      </a:lnTo>
                      <a:lnTo>
                        <a:pt x="109" y="134"/>
                      </a:lnTo>
                      <a:lnTo>
                        <a:pt x="109" y="126"/>
                      </a:lnTo>
                      <a:lnTo>
                        <a:pt x="109" y="142"/>
                      </a:lnTo>
                      <a:lnTo>
                        <a:pt x="118" y="134"/>
                      </a:lnTo>
                      <a:lnTo>
                        <a:pt x="118" y="151"/>
                      </a:lnTo>
                      <a:lnTo>
                        <a:pt x="126" y="159"/>
                      </a:lnTo>
                      <a:lnTo>
                        <a:pt x="126" y="92"/>
                      </a:lnTo>
                      <a:lnTo>
                        <a:pt x="134" y="100"/>
                      </a:lnTo>
                      <a:lnTo>
                        <a:pt x="134" y="159"/>
                      </a:lnTo>
                      <a:lnTo>
                        <a:pt x="143" y="168"/>
                      </a:lnTo>
                      <a:lnTo>
                        <a:pt x="143" y="176"/>
                      </a:lnTo>
                      <a:lnTo>
                        <a:pt x="143" y="168"/>
                      </a:lnTo>
                      <a:lnTo>
                        <a:pt x="151" y="176"/>
                      </a:lnTo>
                      <a:lnTo>
                        <a:pt x="151" y="168"/>
                      </a:lnTo>
                      <a:lnTo>
                        <a:pt x="151" y="184"/>
                      </a:lnTo>
                      <a:lnTo>
                        <a:pt x="160" y="193"/>
                      </a:lnTo>
                      <a:lnTo>
                        <a:pt x="168" y="201"/>
                      </a:lnTo>
                      <a:lnTo>
                        <a:pt x="168" y="184"/>
                      </a:lnTo>
                      <a:lnTo>
                        <a:pt x="176" y="193"/>
                      </a:lnTo>
                      <a:lnTo>
                        <a:pt x="176" y="210"/>
                      </a:lnTo>
                      <a:lnTo>
                        <a:pt x="185" y="218"/>
                      </a:lnTo>
                      <a:lnTo>
                        <a:pt x="185" y="210"/>
                      </a:lnTo>
                      <a:lnTo>
                        <a:pt x="185" y="218"/>
                      </a:lnTo>
                      <a:lnTo>
                        <a:pt x="193" y="210"/>
                      </a:lnTo>
                      <a:lnTo>
                        <a:pt x="193" y="218"/>
                      </a:lnTo>
                      <a:lnTo>
                        <a:pt x="193" y="210"/>
                      </a:lnTo>
                      <a:lnTo>
                        <a:pt x="193" y="218"/>
                      </a:lnTo>
                      <a:lnTo>
                        <a:pt x="202" y="227"/>
                      </a:lnTo>
                      <a:lnTo>
                        <a:pt x="202" y="218"/>
                      </a:lnTo>
                      <a:lnTo>
                        <a:pt x="202" y="227"/>
                      </a:lnTo>
                      <a:lnTo>
                        <a:pt x="210" y="218"/>
                      </a:lnTo>
                      <a:lnTo>
                        <a:pt x="210" y="227"/>
                      </a:lnTo>
                      <a:lnTo>
                        <a:pt x="210" y="218"/>
                      </a:lnTo>
                      <a:lnTo>
                        <a:pt x="218" y="227"/>
                      </a:lnTo>
                      <a:lnTo>
                        <a:pt x="218" y="235"/>
                      </a:lnTo>
                      <a:lnTo>
                        <a:pt x="218" y="218"/>
                      </a:lnTo>
                      <a:lnTo>
                        <a:pt x="218" y="235"/>
                      </a:lnTo>
                      <a:lnTo>
                        <a:pt x="227" y="243"/>
                      </a:lnTo>
                      <a:lnTo>
                        <a:pt x="235" y="252"/>
                      </a:lnTo>
                      <a:lnTo>
                        <a:pt x="235" y="243"/>
                      </a:lnTo>
                      <a:lnTo>
                        <a:pt x="235" y="260"/>
                      </a:lnTo>
                      <a:lnTo>
                        <a:pt x="244" y="269"/>
                      </a:lnTo>
                      <a:lnTo>
                        <a:pt x="244" y="260"/>
                      </a:lnTo>
                      <a:lnTo>
                        <a:pt x="244" y="269"/>
                      </a:lnTo>
                      <a:lnTo>
                        <a:pt x="252" y="269"/>
                      </a:lnTo>
                      <a:lnTo>
                        <a:pt x="260" y="277"/>
                      </a:lnTo>
                      <a:lnTo>
                        <a:pt x="260" y="269"/>
                      </a:lnTo>
                      <a:lnTo>
                        <a:pt x="260" y="277"/>
                      </a:lnTo>
                      <a:lnTo>
                        <a:pt x="269" y="285"/>
                      </a:lnTo>
                      <a:lnTo>
                        <a:pt x="269" y="302"/>
                      </a:lnTo>
                      <a:lnTo>
                        <a:pt x="269" y="277"/>
                      </a:lnTo>
                      <a:lnTo>
                        <a:pt x="269" y="294"/>
                      </a:lnTo>
                      <a:lnTo>
                        <a:pt x="277" y="302"/>
                      </a:lnTo>
                      <a:lnTo>
                        <a:pt x="277" y="319"/>
                      </a:lnTo>
                      <a:lnTo>
                        <a:pt x="286" y="327"/>
                      </a:lnTo>
                      <a:lnTo>
                        <a:pt x="286" y="319"/>
                      </a:lnTo>
                      <a:lnTo>
                        <a:pt x="294" y="311"/>
                      </a:lnTo>
                      <a:lnTo>
                        <a:pt x="302" y="319"/>
                      </a:lnTo>
                      <a:lnTo>
                        <a:pt x="302" y="311"/>
                      </a:lnTo>
                      <a:lnTo>
                        <a:pt x="302" y="319"/>
                      </a:lnTo>
                      <a:lnTo>
                        <a:pt x="311" y="327"/>
                      </a:lnTo>
                      <a:lnTo>
                        <a:pt x="311" y="336"/>
                      </a:lnTo>
                      <a:lnTo>
                        <a:pt x="319" y="336"/>
                      </a:lnTo>
                      <a:lnTo>
                        <a:pt x="328" y="344"/>
                      </a:lnTo>
                      <a:lnTo>
                        <a:pt x="328" y="336"/>
                      </a:lnTo>
                      <a:lnTo>
                        <a:pt x="328" y="344"/>
                      </a:lnTo>
                      <a:lnTo>
                        <a:pt x="344" y="361"/>
                      </a:lnTo>
                      <a:lnTo>
                        <a:pt x="336" y="361"/>
                      </a:lnTo>
                      <a:lnTo>
                        <a:pt x="344" y="361"/>
                      </a:lnTo>
                      <a:lnTo>
                        <a:pt x="353" y="369"/>
                      </a:lnTo>
                      <a:lnTo>
                        <a:pt x="361" y="361"/>
                      </a:lnTo>
                      <a:lnTo>
                        <a:pt x="361" y="403"/>
                      </a:lnTo>
                      <a:lnTo>
                        <a:pt x="361" y="285"/>
                      </a:lnTo>
                      <a:lnTo>
                        <a:pt x="361" y="319"/>
                      </a:lnTo>
                      <a:lnTo>
                        <a:pt x="370" y="311"/>
                      </a:lnTo>
                      <a:lnTo>
                        <a:pt x="370" y="395"/>
                      </a:lnTo>
                      <a:lnTo>
                        <a:pt x="370" y="285"/>
                      </a:lnTo>
                      <a:lnTo>
                        <a:pt x="370" y="369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342" name="Freeform 70"/>
                <p:cNvSpPr>
                  <a:spLocks/>
                </p:cNvSpPr>
                <p:nvPr/>
              </p:nvSpPr>
              <p:spPr bwMode="auto">
                <a:xfrm>
                  <a:off x="2522" y="3646"/>
                  <a:ext cx="436" cy="445"/>
                </a:xfrm>
                <a:custGeom>
                  <a:avLst/>
                  <a:gdLst>
                    <a:gd name="T0" fmla="*/ 16 w 436"/>
                    <a:gd name="T1" fmla="*/ 218 h 445"/>
                    <a:gd name="T2" fmla="*/ 42 w 436"/>
                    <a:gd name="T3" fmla="*/ 227 h 445"/>
                    <a:gd name="T4" fmla="*/ 42 w 436"/>
                    <a:gd name="T5" fmla="*/ 227 h 445"/>
                    <a:gd name="T6" fmla="*/ 67 w 436"/>
                    <a:gd name="T7" fmla="*/ 227 h 445"/>
                    <a:gd name="T8" fmla="*/ 75 w 436"/>
                    <a:gd name="T9" fmla="*/ 235 h 445"/>
                    <a:gd name="T10" fmla="*/ 92 w 436"/>
                    <a:gd name="T11" fmla="*/ 260 h 445"/>
                    <a:gd name="T12" fmla="*/ 100 w 436"/>
                    <a:gd name="T13" fmla="*/ 445 h 445"/>
                    <a:gd name="T14" fmla="*/ 109 w 436"/>
                    <a:gd name="T15" fmla="*/ 227 h 445"/>
                    <a:gd name="T16" fmla="*/ 117 w 436"/>
                    <a:gd name="T17" fmla="*/ 193 h 445"/>
                    <a:gd name="T18" fmla="*/ 117 w 436"/>
                    <a:gd name="T19" fmla="*/ 193 h 445"/>
                    <a:gd name="T20" fmla="*/ 126 w 436"/>
                    <a:gd name="T21" fmla="*/ 185 h 445"/>
                    <a:gd name="T22" fmla="*/ 142 w 436"/>
                    <a:gd name="T23" fmla="*/ 151 h 445"/>
                    <a:gd name="T24" fmla="*/ 159 w 436"/>
                    <a:gd name="T25" fmla="*/ 143 h 445"/>
                    <a:gd name="T26" fmla="*/ 176 w 436"/>
                    <a:gd name="T27" fmla="*/ 109 h 445"/>
                    <a:gd name="T28" fmla="*/ 193 w 436"/>
                    <a:gd name="T29" fmla="*/ 75 h 445"/>
                    <a:gd name="T30" fmla="*/ 201 w 436"/>
                    <a:gd name="T31" fmla="*/ 50 h 445"/>
                    <a:gd name="T32" fmla="*/ 210 w 436"/>
                    <a:gd name="T33" fmla="*/ 176 h 445"/>
                    <a:gd name="T34" fmla="*/ 218 w 436"/>
                    <a:gd name="T35" fmla="*/ 33 h 445"/>
                    <a:gd name="T36" fmla="*/ 226 w 436"/>
                    <a:gd name="T37" fmla="*/ 0 h 445"/>
                    <a:gd name="T38" fmla="*/ 235 w 436"/>
                    <a:gd name="T39" fmla="*/ 42 h 445"/>
                    <a:gd name="T40" fmla="*/ 243 w 436"/>
                    <a:gd name="T41" fmla="*/ 33 h 445"/>
                    <a:gd name="T42" fmla="*/ 252 w 436"/>
                    <a:gd name="T43" fmla="*/ 50 h 445"/>
                    <a:gd name="T44" fmla="*/ 260 w 436"/>
                    <a:gd name="T45" fmla="*/ 42 h 445"/>
                    <a:gd name="T46" fmla="*/ 260 w 436"/>
                    <a:gd name="T47" fmla="*/ 42 h 445"/>
                    <a:gd name="T48" fmla="*/ 268 w 436"/>
                    <a:gd name="T49" fmla="*/ 25 h 445"/>
                    <a:gd name="T50" fmla="*/ 277 w 436"/>
                    <a:gd name="T51" fmla="*/ 16 h 445"/>
                    <a:gd name="T52" fmla="*/ 285 w 436"/>
                    <a:gd name="T53" fmla="*/ 33 h 445"/>
                    <a:gd name="T54" fmla="*/ 302 w 436"/>
                    <a:gd name="T55" fmla="*/ 33 h 445"/>
                    <a:gd name="T56" fmla="*/ 310 w 436"/>
                    <a:gd name="T57" fmla="*/ 33 h 445"/>
                    <a:gd name="T58" fmla="*/ 319 w 436"/>
                    <a:gd name="T59" fmla="*/ 25 h 445"/>
                    <a:gd name="T60" fmla="*/ 327 w 436"/>
                    <a:gd name="T61" fmla="*/ 8 h 445"/>
                    <a:gd name="T62" fmla="*/ 327 w 436"/>
                    <a:gd name="T63" fmla="*/ 0 h 445"/>
                    <a:gd name="T64" fmla="*/ 352 w 436"/>
                    <a:gd name="T65" fmla="*/ 50 h 445"/>
                    <a:gd name="T66" fmla="*/ 361 w 436"/>
                    <a:gd name="T67" fmla="*/ 33 h 445"/>
                    <a:gd name="T68" fmla="*/ 369 w 436"/>
                    <a:gd name="T69" fmla="*/ 50 h 445"/>
                    <a:gd name="T70" fmla="*/ 378 w 436"/>
                    <a:gd name="T71" fmla="*/ 25 h 445"/>
                    <a:gd name="T72" fmla="*/ 394 w 436"/>
                    <a:gd name="T73" fmla="*/ 50 h 445"/>
                    <a:gd name="T74" fmla="*/ 394 w 436"/>
                    <a:gd name="T75" fmla="*/ 50 h 445"/>
                    <a:gd name="T76" fmla="*/ 411 w 436"/>
                    <a:gd name="T77" fmla="*/ 42 h 445"/>
                    <a:gd name="T78" fmla="*/ 420 w 436"/>
                    <a:gd name="T79" fmla="*/ 50 h 445"/>
                    <a:gd name="T80" fmla="*/ 428 w 436"/>
                    <a:gd name="T81" fmla="*/ 50 h 445"/>
                    <a:gd name="T82" fmla="*/ 436 w 436"/>
                    <a:gd name="T83" fmla="*/ 59 h 44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6"/>
                    <a:gd name="T127" fmla="*/ 0 h 445"/>
                    <a:gd name="T128" fmla="*/ 436 w 436"/>
                    <a:gd name="T129" fmla="*/ 445 h 44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6" h="445">
                      <a:moveTo>
                        <a:pt x="0" y="201"/>
                      </a:moveTo>
                      <a:lnTo>
                        <a:pt x="8" y="210"/>
                      </a:lnTo>
                      <a:lnTo>
                        <a:pt x="16" y="218"/>
                      </a:lnTo>
                      <a:lnTo>
                        <a:pt x="25" y="218"/>
                      </a:lnTo>
                      <a:lnTo>
                        <a:pt x="33" y="218"/>
                      </a:lnTo>
                      <a:lnTo>
                        <a:pt x="42" y="227"/>
                      </a:lnTo>
                      <a:lnTo>
                        <a:pt x="42" y="218"/>
                      </a:lnTo>
                      <a:lnTo>
                        <a:pt x="42" y="227"/>
                      </a:lnTo>
                      <a:lnTo>
                        <a:pt x="50" y="227"/>
                      </a:lnTo>
                      <a:lnTo>
                        <a:pt x="58" y="227"/>
                      </a:lnTo>
                      <a:lnTo>
                        <a:pt x="67" y="227"/>
                      </a:lnTo>
                      <a:lnTo>
                        <a:pt x="75" y="235"/>
                      </a:lnTo>
                      <a:lnTo>
                        <a:pt x="75" y="227"/>
                      </a:lnTo>
                      <a:lnTo>
                        <a:pt x="75" y="235"/>
                      </a:lnTo>
                      <a:lnTo>
                        <a:pt x="84" y="227"/>
                      </a:lnTo>
                      <a:lnTo>
                        <a:pt x="84" y="252"/>
                      </a:lnTo>
                      <a:lnTo>
                        <a:pt x="92" y="260"/>
                      </a:lnTo>
                      <a:lnTo>
                        <a:pt x="92" y="378"/>
                      </a:lnTo>
                      <a:lnTo>
                        <a:pt x="100" y="386"/>
                      </a:lnTo>
                      <a:lnTo>
                        <a:pt x="100" y="445"/>
                      </a:lnTo>
                      <a:lnTo>
                        <a:pt x="100" y="201"/>
                      </a:lnTo>
                      <a:lnTo>
                        <a:pt x="109" y="193"/>
                      </a:lnTo>
                      <a:lnTo>
                        <a:pt x="109" y="227"/>
                      </a:lnTo>
                      <a:lnTo>
                        <a:pt x="109" y="193"/>
                      </a:lnTo>
                      <a:lnTo>
                        <a:pt x="109" y="201"/>
                      </a:lnTo>
                      <a:lnTo>
                        <a:pt x="117" y="193"/>
                      </a:lnTo>
                      <a:lnTo>
                        <a:pt x="117" y="201"/>
                      </a:lnTo>
                      <a:lnTo>
                        <a:pt x="117" y="50"/>
                      </a:lnTo>
                      <a:lnTo>
                        <a:pt x="117" y="193"/>
                      </a:lnTo>
                      <a:lnTo>
                        <a:pt x="126" y="185"/>
                      </a:lnTo>
                      <a:lnTo>
                        <a:pt x="126" y="193"/>
                      </a:lnTo>
                      <a:lnTo>
                        <a:pt x="126" y="185"/>
                      </a:lnTo>
                      <a:lnTo>
                        <a:pt x="134" y="176"/>
                      </a:lnTo>
                      <a:lnTo>
                        <a:pt x="142" y="168"/>
                      </a:lnTo>
                      <a:lnTo>
                        <a:pt x="142" y="151"/>
                      </a:lnTo>
                      <a:lnTo>
                        <a:pt x="151" y="143"/>
                      </a:lnTo>
                      <a:lnTo>
                        <a:pt x="159" y="134"/>
                      </a:lnTo>
                      <a:lnTo>
                        <a:pt x="159" y="143"/>
                      </a:lnTo>
                      <a:lnTo>
                        <a:pt x="159" y="126"/>
                      </a:lnTo>
                      <a:lnTo>
                        <a:pt x="176" y="109"/>
                      </a:lnTo>
                      <a:lnTo>
                        <a:pt x="176" y="92"/>
                      </a:lnTo>
                      <a:lnTo>
                        <a:pt x="184" y="84"/>
                      </a:lnTo>
                      <a:lnTo>
                        <a:pt x="193" y="75"/>
                      </a:lnTo>
                      <a:lnTo>
                        <a:pt x="193" y="84"/>
                      </a:lnTo>
                      <a:lnTo>
                        <a:pt x="193" y="42"/>
                      </a:lnTo>
                      <a:lnTo>
                        <a:pt x="201" y="50"/>
                      </a:lnTo>
                      <a:lnTo>
                        <a:pt x="201" y="126"/>
                      </a:lnTo>
                      <a:lnTo>
                        <a:pt x="210" y="134"/>
                      </a:lnTo>
                      <a:lnTo>
                        <a:pt x="210" y="176"/>
                      </a:lnTo>
                      <a:lnTo>
                        <a:pt x="210" y="33"/>
                      </a:lnTo>
                      <a:lnTo>
                        <a:pt x="218" y="25"/>
                      </a:lnTo>
                      <a:lnTo>
                        <a:pt x="218" y="33"/>
                      </a:lnTo>
                      <a:lnTo>
                        <a:pt x="218" y="8"/>
                      </a:lnTo>
                      <a:lnTo>
                        <a:pt x="226" y="0"/>
                      </a:lnTo>
                      <a:lnTo>
                        <a:pt x="226" y="25"/>
                      </a:lnTo>
                      <a:lnTo>
                        <a:pt x="235" y="33"/>
                      </a:lnTo>
                      <a:lnTo>
                        <a:pt x="235" y="42"/>
                      </a:lnTo>
                      <a:lnTo>
                        <a:pt x="235" y="33"/>
                      </a:lnTo>
                      <a:lnTo>
                        <a:pt x="243" y="42"/>
                      </a:lnTo>
                      <a:lnTo>
                        <a:pt x="243" y="33"/>
                      </a:lnTo>
                      <a:lnTo>
                        <a:pt x="243" y="50"/>
                      </a:lnTo>
                      <a:lnTo>
                        <a:pt x="252" y="42"/>
                      </a:lnTo>
                      <a:lnTo>
                        <a:pt x="252" y="50"/>
                      </a:lnTo>
                      <a:lnTo>
                        <a:pt x="252" y="33"/>
                      </a:lnTo>
                      <a:lnTo>
                        <a:pt x="260" y="42"/>
                      </a:lnTo>
                      <a:lnTo>
                        <a:pt x="260" y="50"/>
                      </a:lnTo>
                      <a:lnTo>
                        <a:pt x="260" y="33"/>
                      </a:lnTo>
                      <a:lnTo>
                        <a:pt x="260" y="42"/>
                      </a:lnTo>
                      <a:lnTo>
                        <a:pt x="268" y="33"/>
                      </a:lnTo>
                      <a:lnTo>
                        <a:pt x="268" y="42"/>
                      </a:lnTo>
                      <a:lnTo>
                        <a:pt x="268" y="25"/>
                      </a:lnTo>
                      <a:lnTo>
                        <a:pt x="277" y="16"/>
                      </a:lnTo>
                      <a:lnTo>
                        <a:pt x="277" y="25"/>
                      </a:lnTo>
                      <a:lnTo>
                        <a:pt x="285" y="33"/>
                      </a:lnTo>
                      <a:lnTo>
                        <a:pt x="285" y="25"/>
                      </a:lnTo>
                      <a:lnTo>
                        <a:pt x="294" y="25"/>
                      </a:lnTo>
                      <a:lnTo>
                        <a:pt x="302" y="33"/>
                      </a:lnTo>
                      <a:lnTo>
                        <a:pt x="302" y="25"/>
                      </a:lnTo>
                      <a:lnTo>
                        <a:pt x="310" y="33"/>
                      </a:lnTo>
                      <a:lnTo>
                        <a:pt x="310" y="25"/>
                      </a:lnTo>
                      <a:lnTo>
                        <a:pt x="310" y="33"/>
                      </a:lnTo>
                      <a:lnTo>
                        <a:pt x="319" y="25"/>
                      </a:lnTo>
                      <a:lnTo>
                        <a:pt x="319" y="33"/>
                      </a:lnTo>
                      <a:lnTo>
                        <a:pt x="319" y="16"/>
                      </a:lnTo>
                      <a:lnTo>
                        <a:pt x="327" y="8"/>
                      </a:lnTo>
                      <a:lnTo>
                        <a:pt x="327" y="16"/>
                      </a:lnTo>
                      <a:lnTo>
                        <a:pt x="327" y="0"/>
                      </a:lnTo>
                      <a:lnTo>
                        <a:pt x="336" y="8"/>
                      </a:lnTo>
                      <a:lnTo>
                        <a:pt x="336" y="50"/>
                      </a:lnTo>
                      <a:lnTo>
                        <a:pt x="352" y="50"/>
                      </a:lnTo>
                      <a:lnTo>
                        <a:pt x="352" y="59"/>
                      </a:lnTo>
                      <a:lnTo>
                        <a:pt x="352" y="42"/>
                      </a:lnTo>
                      <a:lnTo>
                        <a:pt x="361" y="33"/>
                      </a:lnTo>
                      <a:lnTo>
                        <a:pt x="361" y="42"/>
                      </a:lnTo>
                      <a:lnTo>
                        <a:pt x="369" y="50"/>
                      </a:lnTo>
                      <a:lnTo>
                        <a:pt x="378" y="59"/>
                      </a:lnTo>
                      <a:lnTo>
                        <a:pt x="378" y="25"/>
                      </a:lnTo>
                      <a:lnTo>
                        <a:pt x="386" y="33"/>
                      </a:lnTo>
                      <a:lnTo>
                        <a:pt x="386" y="42"/>
                      </a:lnTo>
                      <a:lnTo>
                        <a:pt x="394" y="50"/>
                      </a:lnTo>
                      <a:lnTo>
                        <a:pt x="394" y="59"/>
                      </a:lnTo>
                      <a:lnTo>
                        <a:pt x="394" y="42"/>
                      </a:lnTo>
                      <a:lnTo>
                        <a:pt x="394" y="50"/>
                      </a:lnTo>
                      <a:lnTo>
                        <a:pt x="403" y="59"/>
                      </a:lnTo>
                      <a:lnTo>
                        <a:pt x="403" y="50"/>
                      </a:lnTo>
                      <a:lnTo>
                        <a:pt x="411" y="42"/>
                      </a:lnTo>
                      <a:lnTo>
                        <a:pt x="411" y="59"/>
                      </a:lnTo>
                      <a:lnTo>
                        <a:pt x="420" y="50"/>
                      </a:lnTo>
                      <a:lnTo>
                        <a:pt x="420" y="42"/>
                      </a:lnTo>
                      <a:lnTo>
                        <a:pt x="420" y="59"/>
                      </a:lnTo>
                      <a:lnTo>
                        <a:pt x="428" y="50"/>
                      </a:lnTo>
                      <a:lnTo>
                        <a:pt x="428" y="42"/>
                      </a:lnTo>
                      <a:lnTo>
                        <a:pt x="428" y="50"/>
                      </a:lnTo>
                      <a:lnTo>
                        <a:pt x="436" y="59"/>
                      </a:lnTo>
                      <a:lnTo>
                        <a:pt x="436" y="42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343" name="Freeform 71"/>
                <p:cNvSpPr>
                  <a:spLocks/>
                </p:cNvSpPr>
                <p:nvPr/>
              </p:nvSpPr>
              <p:spPr bwMode="auto">
                <a:xfrm>
                  <a:off x="2958" y="3688"/>
                  <a:ext cx="378" cy="101"/>
                </a:xfrm>
                <a:custGeom>
                  <a:avLst/>
                  <a:gdLst>
                    <a:gd name="T0" fmla="*/ 9 w 378"/>
                    <a:gd name="T1" fmla="*/ 42 h 101"/>
                    <a:gd name="T2" fmla="*/ 17 w 378"/>
                    <a:gd name="T3" fmla="*/ 8 h 101"/>
                    <a:gd name="T4" fmla="*/ 26 w 378"/>
                    <a:gd name="T5" fmla="*/ 25 h 101"/>
                    <a:gd name="T6" fmla="*/ 34 w 378"/>
                    <a:gd name="T7" fmla="*/ 50 h 101"/>
                    <a:gd name="T8" fmla="*/ 42 w 378"/>
                    <a:gd name="T9" fmla="*/ 50 h 101"/>
                    <a:gd name="T10" fmla="*/ 51 w 378"/>
                    <a:gd name="T11" fmla="*/ 33 h 101"/>
                    <a:gd name="T12" fmla="*/ 51 w 378"/>
                    <a:gd name="T13" fmla="*/ 50 h 101"/>
                    <a:gd name="T14" fmla="*/ 68 w 378"/>
                    <a:gd name="T15" fmla="*/ 50 h 101"/>
                    <a:gd name="T16" fmla="*/ 76 w 378"/>
                    <a:gd name="T17" fmla="*/ 50 h 101"/>
                    <a:gd name="T18" fmla="*/ 93 w 378"/>
                    <a:gd name="T19" fmla="*/ 50 h 101"/>
                    <a:gd name="T20" fmla="*/ 93 w 378"/>
                    <a:gd name="T21" fmla="*/ 59 h 101"/>
                    <a:gd name="T22" fmla="*/ 101 w 378"/>
                    <a:gd name="T23" fmla="*/ 59 h 101"/>
                    <a:gd name="T24" fmla="*/ 118 w 378"/>
                    <a:gd name="T25" fmla="*/ 50 h 101"/>
                    <a:gd name="T26" fmla="*/ 118 w 378"/>
                    <a:gd name="T27" fmla="*/ 59 h 101"/>
                    <a:gd name="T28" fmla="*/ 126 w 378"/>
                    <a:gd name="T29" fmla="*/ 67 h 101"/>
                    <a:gd name="T30" fmla="*/ 135 w 378"/>
                    <a:gd name="T31" fmla="*/ 59 h 101"/>
                    <a:gd name="T32" fmla="*/ 143 w 378"/>
                    <a:gd name="T33" fmla="*/ 75 h 101"/>
                    <a:gd name="T34" fmla="*/ 152 w 378"/>
                    <a:gd name="T35" fmla="*/ 67 h 101"/>
                    <a:gd name="T36" fmla="*/ 160 w 378"/>
                    <a:gd name="T37" fmla="*/ 59 h 101"/>
                    <a:gd name="T38" fmla="*/ 168 w 378"/>
                    <a:gd name="T39" fmla="*/ 59 h 101"/>
                    <a:gd name="T40" fmla="*/ 177 w 378"/>
                    <a:gd name="T41" fmla="*/ 75 h 101"/>
                    <a:gd name="T42" fmla="*/ 185 w 378"/>
                    <a:gd name="T43" fmla="*/ 50 h 101"/>
                    <a:gd name="T44" fmla="*/ 194 w 378"/>
                    <a:gd name="T45" fmla="*/ 42 h 101"/>
                    <a:gd name="T46" fmla="*/ 202 w 378"/>
                    <a:gd name="T47" fmla="*/ 50 h 101"/>
                    <a:gd name="T48" fmla="*/ 210 w 378"/>
                    <a:gd name="T49" fmla="*/ 84 h 101"/>
                    <a:gd name="T50" fmla="*/ 219 w 378"/>
                    <a:gd name="T51" fmla="*/ 92 h 101"/>
                    <a:gd name="T52" fmla="*/ 227 w 378"/>
                    <a:gd name="T53" fmla="*/ 92 h 101"/>
                    <a:gd name="T54" fmla="*/ 227 w 378"/>
                    <a:gd name="T55" fmla="*/ 92 h 101"/>
                    <a:gd name="T56" fmla="*/ 236 w 378"/>
                    <a:gd name="T57" fmla="*/ 84 h 101"/>
                    <a:gd name="T58" fmla="*/ 261 w 378"/>
                    <a:gd name="T59" fmla="*/ 75 h 101"/>
                    <a:gd name="T60" fmla="*/ 269 w 378"/>
                    <a:gd name="T61" fmla="*/ 75 h 101"/>
                    <a:gd name="T62" fmla="*/ 278 w 378"/>
                    <a:gd name="T63" fmla="*/ 67 h 101"/>
                    <a:gd name="T64" fmla="*/ 286 w 378"/>
                    <a:gd name="T65" fmla="*/ 67 h 101"/>
                    <a:gd name="T66" fmla="*/ 294 w 378"/>
                    <a:gd name="T67" fmla="*/ 59 h 101"/>
                    <a:gd name="T68" fmla="*/ 303 w 378"/>
                    <a:gd name="T69" fmla="*/ 59 h 101"/>
                    <a:gd name="T70" fmla="*/ 303 w 378"/>
                    <a:gd name="T71" fmla="*/ 59 h 101"/>
                    <a:gd name="T72" fmla="*/ 320 w 378"/>
                    <a:gd name="T73" fmla="*/ 59 h 101"/>
                    <a:gd name="T74" fmla="*/ 328 w 378"/>
                    <a:gd name="T75" fmla="*/ 59 h 101"/>
                    <a:gd name="T76" fmla="*/ 336 w 378"/>
                    <a:gd name="T77" fmla="*/ 42 h 101"/>
                    <a:gd name="T78" fmla="*/ 345 w 378"/>
                    <a:gd name="T79" fmla="*/ 42 h 101"/>
                    <a:gd name="T80" fmla="*/ 362 w 378"/>
                    <a:gd name="T81" fmla="*/ 42 h 101"/>
                    <a:gd name="T82" fmla="*/ 370 w 378"/>
                    <a:gd name="T83" fmla="*/ 59 h 10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78"/>
                    <a:gd name="T127" fmla="*/ 0 h 101"/>
                    <a:gd name="T128" fmla="*/ 378 w 378"/>
                    <a:gd name="T129" fmla="*/ 101 h 10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78" h="101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9" y="42"/>
                      </a:lnTo>
                      <a:lnTo>
                        <a:pt x="9" y="25"/>
                      </a:lnTo>
                      <a:lnTo>
                        <a:pt x="17" y="17"/>
                      </a:lnTo>
                      <a:lnTo>
                        <a:pt x="17" y="8"/>
                      </a:lnTo>
                      <a:lnTo>
                        <a:pt x="17" y="59"/>
                      </a:lnTo>
                      <a:lnTo>
                        <a:pt x="26" y="50"/>
                      </a:lnTo>
                      <a:lnTo>
                        <a:pt x="26" y="25"/>
                      </a:lnTo>
                      <a:lnTo>
                        <a:pt x="26" y="33"/>
                      </a:lnTo>
                      <a:lnTo>
                        <a:pt x="34" y="42"/>
                      </a:lnTo>
                      <a:lnTo>
                        <a:pt x="34" y="50"/>
                      </a:lnTo>
                      <a:lnTo>
                        <a:pt x="34" y="33"/>
                      </a:lnTo>
                      <a:lnTo>
                        <a:pt x="42" y="42"/>
                      </a:lnTo>
                      <a:lnTo>
                        <a:pt x="42" y="50"/>
                      </a:lnTo>
                      <a:lnTo>
                        <a:pt x="42" y="33"/>
                      </a:lnTo>
                      <a:lnTo>
                        <a:pt x="42" y="42"/>
                      </a:lnTo>
                      <a:lnTo>
                        <a:pt x="51" y="33"/>
                      </a:lnTo>
                      <a:lnTo>
                        <a:pt x="51" y="59"/>
                      </a:lnTo>
                      <a:lnTo>
                        <a:pt x="51" y="33"/>
                      </a:lnTo>
                      <a:lnTo>
                        <a:pt x="51" y="50"/>
                      </a:lnTo>
                      <a:lnTo>
                        <a:pt x="68" y="50"/>
                      </a:lnTo>
                      <a:lnTo>
                        <a:pt x="68" y="59"/>
                      </a:lnTo>
                      <a:lnTo>
                        <a:pt x="68" y="50"/>
                      </a:lnTo>
                      <a:lnTo>
                        <a:pt x="76" y="59"/>
                      </a:lnTo>
                      <a:lnTo>
                        <a:pt x="76" y="67"/>
                      </a:lnTo>
                      <a:lnTo>
                        <a:pt x="76" y="50"/>
                      </a:lnTo>
                      <a:lnTo>
                        <a:pt x="84" y="42"/>
                      </a:lnTo>
                      <a:lnTo>
                        <a:pt x="84" y="59"/>
                      </a:lnTo>
                      <a:lnTo>
                        <a:pt x="93" y="50"/>
                      </a:lnTo>
                      <a:lnTo>
                        <a:pt x="93" y="59"/>
                      </a:lnTo>
                      <a:lnTo>
                        <a:pt x="93" y="42"/>
                      </a:lnTo>
                      <a:lnTo>
                        <a:pt x="93" y="59"/>
                      </a:lnTo>
                      <a:lnTo>
                        <a:pt x="101" y="50"/>
                      </a:lnTo>
                      <a:lnTo>
                        <a:pt x="101" y="42"/>
                      </a:lnTo>
                      <a:lnTo>
                        <a:pt x="101" y="59"/>
                      </a:lnTo>
                      <a:lnTo>
                        <a:pt x="110" y="67"/>
                      </a:lnTo>
                      <a:lnTo>
                        <a:pt x="110" y="42"/>
                      </a:lnTo>
                      <a:lnTo>
                        <a:pt x="118" y="50"/>
                      </a:lnTo>
                      <a:lnTo>
                        <a:pt x="118" y="67"/>
                      </a:lnTo>
                      <a:lnTo>
                        <a:pt x="118" y="42"/>
                      </a:lnTo>
                      <a:lnTo>
                        <a:pt x="118" y="59"/>
                      </a:lnTo>
                      <a:lnTo>
                        <a:pt x="126" y="67"/>
                      </a:lnTo>
                      <a:lnTo>
                        <a:pt x="126" y="59"/>
                      </a:lnTo>
                      <a:lnTo>
                        <a:pt x="126" y="67"/>
                      </a:lnTo>
                      <a:lnTo>
                        <a:pt x="135" y="59"/>
                      </a:lnTo>
                      <a:lnTo>
                        <a:pt x="135" y="67"/>
                      </a:lnTo>
                      <a:lnTo>
                        <a:pt x="135" y="59"/>
                      </a:lnTo>
                      <a:lnTo>
                        <a:pt x="143" y="50"/>
                      </a:lnTo>
                      <a:lnTo>
                        <a:pt x="143" y="84"/>
                      </a:lnTo>
                      <a:lnTo>
                        <a:pt x="143" y="75"/>
                      </a:lnTo>
                      <a:lnTo>
                        <a:pt x="152" y="67"/>
                      </a:lnTo>
                      <a:lnTo>
                        <a:pt x="152" y="33"/>
                      </a:lnTo>
                      <a:lnTo>
                        <a:pt x="152" y="67"/>
                      </a:lnTo>
                      <a:lnTo>
                        <a:pt x="160" y="59"/>
                      </a:lnTo>
                      <a:lnTo>
                        <a:pt x="160" y="50"/>
                      </a:lnTo>
                      <a:lnTo>
                        <a:pt x="160" y="59"/>
                      </a:lnTo>
                      <a:lnTo>
                        <a:pt x="168" y="67"/>
                      </a:lnTo>
                      <a:lnTo>
                        <a:pt x="168" y="59"/>
                      </a:lnTo>
                      <a:lnTo>
                        <a:pt x="168" y="67"/>
                      </a:lnTo>
                      <a:lnTo>
                        <a:pt x="177" y="75"/>
                      </a:lnTo>
                      <a:lnTo>
                        <a:pt x="177" y="50"/>
                      </a:lnTo>
                      <a:lnTo>
                        <a:pt x="185" y="42"/>
                      </a:lnTo>
                      <a:lnTo>
                        <a:pt x="185" y="50"/>
                      </a:lnTo>
                      <a:lnTo>
                        <a:pt x="185" y="42"/>
                      </a:lnTo>
                      <a:lnTo>
                        <a:pt x="194" y="33"/>
                      </a:lnTo>
                      <a:lnTo>
                        <a:pt x="194" y="42"/>
                      </a:lnTo>
                      <a:lnTo>
                        <a:pt x="194" y="33"/>
                      </a:lnTo>
                      <a:lnTo>
                        <a:pt x="194" y="42"/>
                      </a:lnTo>
                      <a:lnTo>
                        <a:pt x="202" y="50"/>
                      </a:lnTo>
                      <a:lnTo>
                        <a:pt x="202" y="42"/>
                      </a:lnTo>
                      <a:lnTo>
                        <a:pt x="202" y="75"/>
                      </a:lnTo>
                      <a:lnTo>
                        <a:pt x="210" y="84"/>
                      </a:lnTo>
                      <a:lnTo>
                        <a:pt x="210" y="75"/>
                      </a:lnTo>
                      <a:lnTo>
                        <a:pt x="210" y="84"/>
                      </a:lnTo>
                      <a:lnTo>
                        <a:pt x="219" y="92"/>
                      </a:lnTo>
                      <a:lnTo>
                        <a:pt x="219" y="84"/>
                      </a:lnTo>
                      <a:lnTo>
                        <a:pt x="227" y="92"/>
                      </a:lnTo>
                      <a:lnTo>
                        <a:pt x="227" y="84"/>
                      </a:lnTo>
                      <a:lnTo>
                        <a:pt x="227" y="92"/>
                      </a:lnTo>
                      <a:lnTo>
                        <a:pt x="236" y="84"/>
                      </a:lnTo>
                      <a:lnTo>
                        <a:pt x="236" y="101"/>
                      </a:lnTo>
                      <a:lnTo>
                        <a:pt x="236" y="84"/>
                      </a:lnTo>
                      <a:lnTo>
                        <a:pt x="236" y="92"/>
                      </a:lnTo>
                      <a:lnTo>
                        <a:pt x="244" y="92"/>
                      </a:lnTo>
                      <a:lnTo>
                        <a:pt x="261" y="75"/>
                      </a:lnTo>
                      <a:lnTo>
                        <a:pt x="261" y="67"/>
                      </a:lnTo>
                      <a:lnTo>
                        <a:pt x="261" y="84"/>
                      </a:lnTo>
                      <a:lnTo>
                        <a:pt x="269" y="75"/>
                      </a:lnTo>
                      <a:lnTo>
                        <a:pt x="269" y="67"/>
                      </a:lnTo>
                      <a:lnTo>
                        <a:pt x="269" y="75"/>
                      </a:lnTo>
                      <a:lnTo>
                        <a:pt x="278" y="67"/>
                      </a:lnTo>
                      <a:lnTo>
                        <a:pt x="278" y="75"/>
                      </a:lnTo>
                      <a:lnTo>
                        <a:pt x="278" y="59"/>
                      </a:lnTo>
                      <a:lnTo>
                        <a:pt x="286" y="67"/>
                      </a:lnTo>
                      <a:lnTo>
                        <a:pt x="286" y="75"/>
                      </a:lnTo>
                      <a:lnTo>
                        <a:pt x="286" y="67"/>
                      </a:lnTo>
                      <a:lnTo>
                        <a:pt x="294" y="59"/>
                      </a:lnTo>
                      <a:lnTo>
                        <a:pt x="294" y="67"/>
                      </a:lnTo>
                      <a:lnTo>
                        <a:pt x="303" y="59"/>
                      </a:lnTo>
                      <a:lnTo>
                        <a:pt x="303" y="67"/>
                      </a:lnTo>
                      <a:lnTo>
                        <a:pt x="303" y="50"/>
                      </a:lnTo>
                      <a:lnTo>
                        <a:pt x="303" y="59"/>
                      </a:lnTo>
                      <a:lnTo>
                        <a:pt x="320" y="59"/>
                      </a:lnTo>
                      <a:lnTo>
                        <a:pt x="311" y="59"/>
                      </a:lnTo>
                      <a:lnTo>
                        <a:pt x="320" y="59"/>
                      </a:lnTo>
                      <a:lnTo>
                        <a:pt x="328" y="67"/>
                      </a:lnTo>
                      <a:lnTo>
                        <a:pt x="328" y="59"/>
                      </a:lnTo>
                      <a:lnTo>
                        <a:pt x="336" y="50"/>
                      </a:lnTo>
                      <a:lnTo>
                        <a:pt x="336" y="42"/>
                      </a:lnTo>
                      <a:lnTo>
                        <a:pt x="345" y="50"/>
                      </a:lnTo>
                      <a:lnTo>
                        <a:pt x="345" y="59"/>
                      </a:lnTo>
                      <a:lnTo>
                        <a:pt x="345" y="42"/>
                      </a:lnTo>
                      <a:lnTo>
                        <a:pt x="345" y="50"/>
                      </a:lnTo>
                      <a:lnTo>
                        <a:pt x="362" y="50"/>
                      </a:lnTo>
                      <a:lnTo>
                        <a:pt x="362" y="42"/>
                      </a:lnTo>
                      <a:lnTo>
                        <a:pt x="370" y="50"/>
                      </a:lnTo>
                      <a:lnTo>
                        <a:pt x="370" y="59"/>
                      </a:lnTo>
                      <a:lnTo>
                        <a:pt x="370" y="42"/>
                      </a:lnTo>
                      <a:lnTo>
                        <a:pt x="378" y="5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344" name="Freeform 72"/>
                <p:cNvSpPr>
                  <a:spLocks/>
                </p:cNvSpPr>
                <p:nvPr/>
              </p:nvSpPr>
              <p:spPr bwMode="auto">
                <a:xfrm>
                  <a:off x="3336" y="3494"/>
                  <a:ext cx="387" cy="286"/>
                </a:xfrm>
                <a:custGeom>
                  <a:avLst/>
                  <a:gdLst>
                    <a:gd name="T0" fmla="*/ 0 w 387"/>
                    <a:gd name="T1" fmla="*/ 236 h 286"/>
                    <a:gd name="T2" fmla="*/ 9 w 387"/>
                    <a:gd name="T3" fmla="*/ 236 h 286"/>
                    <a:gd name="T4" fmla="*/ 17 w 387"/>
                    <a:gd name="T5" fmla="*/ 244 h 286"/>
                    <a:gd name="T6" fmla="*/ 34 w 387"/>
                    <a:gd name="T7" fmla="*/ 244 h 286"/>
                    <a:gd name="T8" fmla="*/ 42 w 387"/>
                    <a:gd name="T9" fmla="*/ 244 h 286"/>
                    <a:gd name="T10" fmla="*/ 51 w 387"/>
                    <a:gd name="T11" fmla="*/ 236 h 286"/>
                    <a:gd name="T12" fmla="*/ 59 w 387"/>
                    <a:gd name="T13" fmla="*/ 244 h 286"/>
                    <a:gd name="T14" fmla="*/ 68 w 387"/>
                    <a:gd name="T15" fmla="*/ 244 h 286"/>
                    <a:gd name="T16" fmla="*/ 93 w 387"/>
                    <a:gd name="T17" fmla="*/ 236 h 286"/>
                    <a:gd name="T18" fmla="*/ 101 w 387"/>
                    <a:gd name="T19" fmla="*/ 236 h 286"/>
                    <a:gd name="T20" fmla="*/ 110 w 387"/>
                    <a:gd name="T21" fmla="*/ 236 h 286"/>
                    <a:gd name="T22" fmla="*/ 118 w 387"/>
                    <a:gd name="T23" fmla="*/ 236 h 286"/>
                    <a:gd name="T24" fmla="*/ 135 w 387"/>
                    <a:gd name="T25" fmla="*/ 236 h 286"/>
                    <a:gd name="T26" fmla="*/ 143 w 387"/>
                    <a:gd name="T27" fmla="*/ 244 h 286"/>
                    <a:gd name="T28" fmla="*/ 143 w 387"/>
                    <a:gd name="T29" fmla="*/ 244 h 286"/>
                    <a:gd name="T30" fmla="*/ 152 w 387"/>
                    <a:gd name="T31" fmla="*/ 236 h 286"/>
                    <a:gd name="T32" fmla="*/ 160 w 387"/>
                    <a:gd name="T33" fmla="*/ 244 h 286"/>
                    <a:gd name="T34" fmla="*/ 168 w 387"/>
                    <a:gd name="T35" fmla="*/ 236 h 286"/>
                    <a:gd name="T36" fmla="*/ 177 w 387"/>
                    <a:gd name="T37" fmla="*/ 227 h 286"/>
                    <a:gd name="T38" fmla="*/ 177 w 387"/>
                    <a:gd name="T39" fmla="*/ 236 h 286"/>
                    <a:gd name="T40" fmla="*/ 185 w 387"/>
                    <a:gd name="T41" fmla="*/ 219 h 286"/>
                    <a:gd name="T42" fmla="*/ 194 w 387"/>
                    <a:gd name="T43" fmla="*/ 219 h 286"/>
                    <a:gd name="T44" fmla="*/ 202 w 387"/>
                    <a:gd name="T45" fmla="*/ 236 h 286"/>
                    <a:gd name="T46" fmla="*/ 210 w 387"/>
                    <a:gd name="T47" fmla="*/ 227 h 286"/>
                    <a:gd name="T48" fmla="*/ 219 w 387"/>
                    <a:gd name="T49" fmla="*/ 236 h 286"/>
                    <a:gd name="T50" fmla="*/ 219 w 387"/>
                    <a:gd name="T51" fmla="*/ 227 h 286"/>
                    <a:gd name="T52" fmla="*/ 227 w 387"/>
                    <a:gd name="T53" fmla="*/ 236 h 286"/>
                    <a:gd name="T54" fmla="*/ 236 w 387"/>
                    <a:gd name="T55" fmla="*/ 236 h 286"/>
                    <a:gd name="T56" fmla="*/ 244 w 387"/>
                    <a:gd name="T57" fmla="*/ 227 h 286"/>
                    <a:gd name="T58" fmla="*/ 252 w 387"/>
                    <a:gd name="T59" fmla="*/ 236 h 286"/>
                    <a:gd name="T60" fmla="*/ 261 w 387"/>
                    <a:gd name="T61" fmla="*/ 227 h 286"/>
                    <a:gd name="T62" fmla="*/ 269 w 387"/>
                    <a:gd name="T63" fmla="*/ 227 h 286"/>
                    <a:gd name="T64" fmla="*/ 278 w 387"/>
                    <a:gd name="T65" fmla="*/ 236 h 286"/>
                    <a:gd name="T66" fmla="*/ 303 w 387"/>
                    <a:gd name="T67" fmla="*/ 236 h 286"/>
                    <a:gd name="T68" fmla="*/ 303 w 387"/>
                    <a:gd name="T69" fmla="*/ 227 h 286"/>
                    <a:gd name="T70" fmla="*/ 328 w 387"/>
                    <a:gd name="T71" fmla="*/ 219 h 286"/>
                    <a:gd name="T72" fmla="*/ 328 w 387"/>
                    <a:gd name="T73" fmla="*/ 227 h 286"/>
                    <a:gd name="T74" fmla="*/ 345 w 387"/>
                    <a:gd name="T75" fmla="*/ 253 h 286"/>
                    <a:gd name="T76" fmla="*/ 353 w 387"/>
                    <a:gd name="T77" fmla="*/ 110 h 286"/>
                    <a:gd name="T78" fmla="*/ 362 w 387"/>
                    <a:gd name="T79" fmla="*/ 177 h 286"/>
                    <a:gd name="T80" fmla="*/ 370 w 387"/>
                    <a:gd name="T81" fmla="*/ 219 h 286"/>
                    <a:gd name="T82" fmla="*/ 378 w 387"/>
                    <a:gd name="T83" fmla="*/ 202 h 28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87"/>
                    <a:gd name="T127" fmla="*/ 0 h 286"/>
                    <a:gd name="T128" fmla="*/ 387 w 387"/>
                    <a:gd name="T129" fmla="*/ 286 h 28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87" h="286">
                      <a:moveTo>
                        <a:pt x="0" y="244"/>
                      </a:moveTo>
                      <a:lnTo>
                        <a:pt x="0" y="244"/>
                      </a:lnTo>
                      <a:lnTo>
                        <a:pt x="0" y="236"/>
                      </a:lnTo>
                      <a:lnTo>
                        <a:pt x="9" y="244"/>
                      </a:lnTo>
                      <a:lnTo>
                        <a:pt x="9" y="236"/>
                      </a:lnTo>
                      <a:lnTo>
                        <a:pt x="17" y="244"/>
                      </a:lnTo>
                      <a:lnTo>
                        <a:pt x="17" y="227"/>
                      </a:lnTo>
                      <a:lnTo>
                        <a:pt x="34" y="227"/>
                      </a:lnTo>
                      <a:lnTo>
                        <a:pt x="34" y="244"/>
                      </a:lnTo>
                      <a:lnTo>
                        <a:pt x="26" y="227"/>
                      </a:lnTo>
                      <a:lnTo>
                        <a:pt x="34" y="236"/>
                      </a:lnTo>
                      <a:lnTo>
                        <a:pt x="42" y="244"/>
                      </a:lnTo>
                      <a:lnTo>
                        <a:pt x="42" y="236"/>
                      </a:lnTo>
                      <a:lnTo>
                        <a:pt x="51" y="244"/>
                      </a:lnTo>
                      <a:lnTo>
                        <a:pt x="51" y="236"/>
                      </a:lnTo>
                      <a:lnTo>
                        <a:pt x="59" y="244"/>
                      </a:lnTo>
                      <a:lnTo>
                        <a:pt x="59" y="227"/>
                      </a:lnTo>
                      <a:lnTo>
                        <a:pt x="76" y="244"/>
                      </a:lnTo>
                      <a:lnTo>
                        <a:pt x="68" y="244"/>
                      </a:lnTo>
                      <a:lnTo>
                        <a:pt x="76" y="244"/>
                      </a:lnTo>
                      <a:lnTo>
                        <a:pt x="84" y="236"/>
                      </a:lnTo>
                      <a:lnTo>
                        <a:pt x="93" y="236"/>
                      </a:lnTo>
                      <a:lnTo>
                        <a:pt x="101" y="244"/>
                      </a:lnTo>
                      <a:lnTo>
                        <a:pt x="101" y="236"/>
                      </a:lnTo>
                      <a:lnTo>
                        <a:pt x="110" y="244"/>
                      </a:lnTo>
                      <a:lnTo>
                        <a:pt x="110" y="236"/>
                      </a:lnTo>
                      <a:lnTo>
                        <a:pt x="110" y="244"/>
                      </a:lnTo>
                      <a:lnTo>
                        <a:pt x="118" y="236"/>
                      </a:lnTo>
                      <a:lnTo>
                        <a:pt x="118" y="244"/>
                      </a:lnTo>
                      <a:lnTo>
                        <a:pt x="126" y="244"/>
                      </a:lnTo>
                      <a:lnTo>
                        <a:pt x="135" y="236"/>
                      </a:lnTo>
                      <a:lnTo>
                        <a:pt x="135" y="244"/>
                      </a:lnTo>
                      <a:lnTo>
                        <a:pt x="135" y="236"/>
                      </a:lnTo>
                      <a:lnTo>
                        <a:pt x="143" y="244"/>
                      </a:lnTo>
                      <a:lnTo>
                        <a:pt x="143" y="236"/>
                      </a:lnTo>
                      <a:lnTo>
                        <a:pt x="143" y="244"/>
                      </a:lnTo>
                      <a:lnTo>
                        <a:pt x="152" y="236"/>
                      </a:lnTo>
                      <a:lnTo>
                        <a:pt x="152" y="244"/>
                      </a:lnTo>
                      <a:lnTo>
                        <a:pt x="152" y="236"/>
                      </a:lnTo>
                      <a:lnTo>
                        <a:pt x="152" y="244"/>
                      </a:lnTo>
                      <a:lnTo>
                        <a:pt x="160" y="236"/>
                      </a:lnTo>
                      <a:lnTo>
                        <a:pt x="160" y="244"/>
                      </a:lnTo>
                      <a:lnTo>
                        <a:pt x="160" y="236"/>
                      </a:lnTo>
                      <a:lnTo>
                        <a:pt x="160" y="244"/>
                      </a:lnTo>
                      <a:lnTo>
                        <a:pt x="168" y="236"/>
                      </a:lnTo>
                      <a:lnTo>
                        <a:pt x="168" y="244"/>
                      </a:lnTo>
                      <a:lnTo>
                        <a:pt x="168" y="236"/>
                      </a:lnTo>
                      <a:lnTo>
                        <a:pt x="177" y="227"/>
                      </a:lnTo>
                      <a:lnTo>
                        <a:pt x="177" y="236"/>
                      </a:lnTo>
                      <a:lnTo>
                        <a:pt x="177" y="227"/>
                      </a:lnTo>
                      <a:lnTo>
                        <a:pt x="177" y="236"/>
                      </a:lnTo>
                      <a:lnTo>
                        <a:pt x="185" y="227"/>
                      </a:lnTo>
                      <a:lnTo>
                        <a:pt x="185" y="236"/>
                      </a:lnTo>
                      <a:lnTo>
                        <a:pt x="185" y="219"/>
                      </a:lnTo>
                      <a:lnTo>
                        <a:pt x="194" y="227"/>
                      </a:lnTo>
                      <a:lnTo>
                        <a:pt x="194" y="219"/>
                      </a:lnTo>
                      <a:lnTo>
                        <a:pt x="194" y="236"/>
                      </a:lnTo>
                      <a:lnTo>
                        <a:pt x="202" y="227"/>
                      </a:lnTo>
                      <a:lnTo>
                        <a:pt x="202" y="236"/>
                      </a:lnTo>
                      <a:lnTo>
                        <a:pt x="202" y="219"/>
                      </a:lnTo>
                      <a:lnTo>
                        <a:pt x="210" y="227"/>
                      </a:lnTo>
                      <a:lnTo>
                        <a:pt x="210" y="236"/>
                      </a:lnTo>
                      <a:lnTo>
                        <a:pt x="210" y="227"/>
                      </a:lnTo>
                      <a:lnTo>
                        <a:pt x="219" y="236"/>
                      </a:lnTo>
                      <a:lnTo>
                        <a:pt x="219" y="227"/>
                      </a:lnTo>
                      <a:lnTo>
                        <a:pt x="227" y="236"/>
                      </a:lnTo>
                      <a:lnTo>
                        <a:pt x="227" y="227"/>
                      </a:lnTo>
                      <a:lnTo>
                        <a:pt x="227" y="236"/>
                      </a:lnTo>
                      <a:lnTo>
                        <a:pt x="236" y="227"/>
                      </a:lnTo>
                      <a:lnTo>
                        <a:pt x="236" y="236"/>
                      </a:lnTo>
                      <a:lnTo>
                        <a:pt x="244" y="227"/>
                      </a:lnTo>
                      <a:lnTo>
                        <a:pt x="244" y="236"/>
                      </a:lnTo>
                      <a:lnTo>
                        <a:pt x="244" y="227"/>
                      </a:lnTo>
                      <a:lnTo>
                        <a:pt x="252" y="236"/>
                      </a:lnTo>
                      <a:lnTo>
                        <a:pt x="252" y="227"/>
                      </a:lnTo>
                      <a:lnTo>
                        <a:pt x="252" y="236"/>
                      </a:lnTo>
                      <a:lnTo>
                        <a:pt x="261" y="227"/>
                      </a:lnTo>
                      <a:lnTo>
                        <a:pt x="261" y="236"/>
                      </a:lnTo>
                      <a:lnTo>
                        <a:pt x="261" y="227"/>
                      </a:lnTo>
                      <a:lnTo>
                        <a:pt x="269" y="227"/>
                      </a:lnTo>
                      <a:lnTo>
                        <a:pt x="278" y="236"/>
                      </a:lnTo>
                      <a:lnTo>
                        <a:pt x="278" y="227"/>
                      </a:lnTo>
                      <a:lnTo>
                        <a:pt x="278" y="236"/>
                      </a:lnTo>
                      <a:lnTo>
                        <a:pt x="294" y="236"/>
                      </a:lnTo>
                      <a:lnTo>
                        <a:pt x="294" y="227"/>
                      </a:lnTo>
                      <a:lnTo>
                        <a:pt x="303" y="236"/>
                      </a:lnTo>
                      <a:lnTo>
                        <a:pt x="303" y="227"/>
                      </a:lnTo>
                      <a:lnTo>
                        <a:pt x="311" y="227"/>
                      </a:lnTo>
                      <a:lnTo>
                        <a:pt x="320" y="227"/>
                      </a:lnTo>
                      <a:lnTo>
                        <a:pt x="328" y="219"/>
                      </a:lnTo>
                      <a:lnTo>
                        <a:pt x="328" y="236"/>
                      </a:lnTo>
                      <a:lnTo>
                        <a:pt x="328" y="219"/>
                      </a:lnTo>
                      <a:lnTo>
                        <a:pt x="328" y="227"/>
                      </a:lnTo>
                      <a:lnTo>
                        <a:pt x="336" y="219"/>
                      </a:lnTo>
                      <a:lnTo>
                        <a:pt x="336" y="244"/>
                      </a:lnTo>
                      <a:lnTo>
                        <a:pt x="345" y="253"/>
                      </a:lnTo>
                      <a:lnTo>
                        <a:pt x="345" y="286"/>
                      </a:lnTo>
                      <a:lnTo>
                        <a:pt x="345" y="118"/>
                      </a:lnTo>
                      <a:lnTo>
                        <a:pt x="353" y="110"/>
                      </a:lnTo>
                      <a:lnTo>
                        <a:pt x="353" y="0"/>
                      </a:lnTo>
                      <a:lnTo>
                        <a:pt x="353" y="168"/>
                      </a:lnTo>
                      <a:lnTo>
                        <a:pt x="362" y="177"/>
                      </a:lnTo>
                      <a:lnTo>
                        <a:pt x="362" y="219"/>
                      </a:lnTo>
                      <a:lnTo>
                        <a:pt x="362" y="211"/>
                      </a:lnTo>
                      <a:lnTo>
                        <a:pt x="370" y="219"/>
                      </a:lnTo>
                      <a:lnTo>
                        <a:pt x="378" y="211"/>
                      </a:lnTo>
                      <a:lnTo>
                        <a:pt x="378" y="219"/>
                      </a:lnTo>
                      <a:lnTo>
                        <a:pt x="378" y="202"/>
                      </a:lnTo>
                      <a:lnTo>
                        <a:pt x="378" y="211"/>
                      </a:lnTo>
                      <a:lnTo>
                        <a:pt x="387" y="202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345" name="Freeform 73"/>
                <p:cNvSpPr>
                  <a:spLocks/>
                </p:cNvSpPr>
                <p:nvPr/>
              </p:nvSpPr>
              <p:spPr bwMode="auto">
                <a:xfrm>
                  <a:off x="3723" y="3679"/>
                  <a:ext cx="344" cy="34"/>
                </a:xfrm>
                <a:custGeom>
                  <a:avLst/>
                  <a:gdLst>
                    <a:gd name="T0" fmla="*/ 0 w 344"/>
                    <a:gd name="T1" fmla="*/ 17 h 34"/>
                    <a:gd name="T2" fmla="*/ 17 w 344"/>
                    <a:gd name="T3" fmla="*/ 17 h 34"/>
                    <a:gd name="T4" fmla="*/ 25 w 344"/>
                    <a:gd name="T5" fmla="*/ 17 h 34"/>
                    <a:gd name="T6" fmla="*/ 33 w 344"/>
                    <a:gd name="T7" fmla="*/ 26 h 34"/>
                    <a:gd name="T8" fmla="*/ 42 w 344"/>
                    <a:gd name="T9" fmla="*/ 34 h 34"/>
                    <a:gd name="T10" fmla="*/ 42 w 344"/>
                    <a:gd name="T11" fmla="*/ 34 h 34"/>
                    <a:gd name="T12" fmla="*/ 50 w 344"/>
                    <a:gd name="T13" fmla="*/ 26 h 34"/>
                    <a:gd name="T14" fmla="*/ 67 w 344"/>
                    <a:gd name="T15" fmla="*/ 17 h 34"/>
                    <a:gd name="T16" fmla="*/ 75 w 344"/>
                    <a:gd name="T17" fmla="*/ 9 h 34"/>
                    <a:gd name="T18" fmla="*/ 75 w 344"/>
                    <a:gd name="T19" fmla="*/ 17 h 34"/>
                    <a:gd name="T20" fmla="*/ 84 w 344"/>
                    <a:gd name="T21" fmla="*/ 9 h 34"/>
                    <a:gd name="T22" fmla="*/ 92 w 344"/>
                    <a:gd name="T23" fmla="*/ 17 h 34"/>
                    <a:gd name="T24" fmla="*/ 101 w 344"/>
                    <a:gd name="T25" fmla="*/ 9 h 34"/>
                    <a:gd name="T26" fmla="*/ 101 w 344"/>
                    <a:gd name="T27" fmla="*/ 9 h 34"/>
                    <a:gd name="T28" fmla="*/ 109 w 344"/>
                    <a:gd name="T29" fmla="*/ 9 h 34"/>
                    <a:gd name="T30" fmla="*/ 117 w 344"/>
                    <a:gd name="T31" fmla="*/ 17 h 34"/>
                    <a:gd name="T32" fmla="*/ 126 w 344"/>
                    <a:gd name="T33" fmla="*/ 17 h 34"/>
                    <a:gd name="T34" fmla="*/ 134 w 344"/>
                    <a:gd name="T35" fmla="*/ 9 h 34"/>
                    <a:gd name="T36" fmla="*/ 143 w 344"/>
                    <a:gd name="T37" fmla="*/ 17 h 34"/>
                    <a:gd name="T38" fmla="*/ 143 w 344"/>
                    <a:gd name="T39" fmla="*/ 9 h 34"/>
                    <a:gd name="T40" fmla="*/ 159 w 344"/>
                    <a:gd name="T41" fmla="*/ 9 h 34"/>
                    <a:gd name="T42" fmla="*/ 168 w 344"/>
                    <a:gd name="T43" fmla="*/ 17 h 34"/>
                    <a:gd name="T44" fmla="*/ 176 w 344"/>
                    <a:gd name="T45" fmla="*/ 9 h 34"/>
                    <a:gd name="T46" fmla="*/ 185 w 344"/>
                    <a:gd name="T47" fmla="*/ 17 h 34"/>
                    <a:gd name="T48" fmla="*/ 193 w 344"/>
                    <a:gd name="T49" fmla="*/ 9 h 34"/>
                    <a:gd name="T50" fmla="*/ 193 w 344"/>
                    <a:gd name="T51" fmla="*/ 17 h 34"/>
                    <a:gd name="T52" fmla="*/ 201 w 344"/>
                    <a:gd name="T53" fmla="*/ 9 h 34"/>
                    <a:gd name="T54" fmla="*/ 210 w 344"/>
                    <a:gd name="T55" fmla="*/ 26 h 34"/>
                    <a:gd name="T56" fmla="*/ 218 w 344"/>
                    <a:gd name="T57" fmla="*/ 9 h 34"/>
                    <a:gd name="T58" fmla="*/ 227 w 344"/>
                    <a:gd name="T59" fmla="*/ 17 h 34"/>
                    <a:gd name="T60" fmla="*/ 235 w 344"/>
                    <a:gd name="T61" fmla="*/ 9 h 34"/>
                    <a:gd name="T62" fmla="*/ 252 w 344"/>
                    <a:gd name="T63" fmla="*/ 26 h 34"/>
                    <a:gd name="T64" fmla="*/ 260 w 344"/>
                    <a:gd name="T65" fmla="*/ 26 h 34"/>
                    <a:gd name="T66" fmla="*/ 277 w 344"/>
                    <a:gd name="T67" fmla="*/ 17 h 34"/>
                    <a:gd name="T68" fmla="*/ 285 w 344"/>
                    <a:gd name="T69" fmla="*/ 17 h 34"/>
                    <a:gd name="T70" fmla="*/ 294 w 344"/>
                    <a:gd name="T71" fmla="*/ 17 h 34"/>
                    <a:gd name="T72" fmla="*/ 294 w 344"/>
                    <a:gd name="T73" fmla="*/ 17 h 34"/>
                    <a:gd name="T74" fmla="*/ 311 w 344"/>
                    <a:gd name="T75" fmla="*/ 17 h 34"/>
                    <a:gd name="T76" fmla="*/ 319 w 344"/>
                    <a:gd name="T77" fmla="*/ 9 h 34"/>
                    <a:gd name="T78" fmla="*/ 327 w 344"/>
                    <a:gd name="T79" fmla="*/ 17 h 34"/>
                    <a:gd name="T80" fmla="*/ 336 w 344"/>
                    <a:gd name="T81" fmla="*/ 26 h 34"/>
                    <a:gd name="T82" fmla="*/ 344 w 344"/>
                    <a:gd name="T83" fmla="*/ 17 h 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4"/>
                    <a:gd name="T127" fmla="*/ 0 h 34"/>
                    <a:gd name="T128" fmla="*/ 344 w 344"/>
                    <a:gd name="T129" fmla="*/ 34 h 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4" h="34">
                      <a:moveTo>
                        <a:pt x="0" y="17"/>
                      </a:moveTo>
                      <a:lnTo>
                        <a:pt x="0" y="26"/>
                      </a:lnTo>
                      <a:lnTo>
                        <a:pt x="0" y="17"/>
                      </a:lnTo>
                      <a:lnTo>
                        <a:pt x="8" y="26"/>
                      </a:lnTo>
                      <a:lnTo>
                        <a:pt x="17" y="17"/>
                      </a:lnTo>
                      <a:lnTo>
                        <a:pt x="17" y="26"/>
                      </a:lnTo>
                      <a:lnTo>
                        <a:pt x="25" y="17"/>
                      </a:lnTo>
                      <a:lnTo>
                        <a:pt x="25" y="34"/>
                      </a:lnTo>
                      <a:lnTo>
                        <a:pt x="33" y="26"/>
                      </a:lnTo>
                      <a:lnTo>
                        <a:pt x="33" y="34"/>
                      </a:lnTo>
                      <a:lnTo>
                        <a:pt x="33" y="26"/>
                      </a:lnTo>
                      <a:lnTo>
                        <a:pt x="42" y="34"/>
                      </a:lnTo>
                      <a:lnTo>
                        <a:pt x="42" y="26"/>
                      </a:lnTo>
                      <a:lnTo>
                        <a:pt x="42" y="34"/>
                      </a:lnTo>
                      <a:lnTo>
                        <a:pt x="50" y="26"/>
                      </a:lnTo>
                      <a:lnTo>
                        <a:pt x="50" y="34"/>
                      </a:lnTo>
                      <a:lnTo>
                        <a:pt x="50" y="26"/>
                      </a:lnTo>
                      <a:lnTo>
                        <a:pt x="59" y="26"/>
                      </a:lnTo>
                      <a:lnTo>
                        <a:pt x="67" y="17"/>
                      </a:lnTo>
                      <a:lnTo>
                        <a:pt x="67" y="26"/>
                      </a:lnTo>
                      <a:lnTo>
                        <a:pt x="67" y="17"/>
                      </a:lnTo>
                      <a:lnTo>
                        <a:pt x="75" y="9"/>
                      </a:lnTo>
                      <a:lnTo>
                        <a:pt x="75" y="17"/>
                      </a:lnTo>
                      <a:lnTo>
                        <a:pt x="75" y="9"/>
                      </a:lnTo>
                      <a:lnTo>
                        <a:pt x="75" y="17"/>
                      </a:lnTo>
                      <a:lnTo>
                        <a:pt x="84" y="9"/>
                      </a:lnTo>
                      <a:lnTo>
                        <a:pt x="84" y="17"/>
                      </a:lnTo>
                      <a:lnTo>
                        <a:pt x="84" y="9"/>
                      </a:lnTo>
                      <a:lnTo>
                        <a:pt x="92" y="17"/>
                      </a:lnTo>
                      <a:lnTo>
                        <a:pt x="92" y="9"/>
                      </a:lnTo>
                      <a:lnTo>
                        <a:pt x="92" y="17"/>
                      </a:lnTo>
                      <a:lnTo>
                        <a:pt x="101" y="9"/>
                      </a:lnTo>
                      <a:lnTo>
                        <a:pt x="101" y="17"/>
                      </a:lnTo>
                      <a:lnTo>
                        <a:pt x="101" y="9"/>
                      </a:lnTo>
                      <a:lnTo>
                        <a:pt x="109" y="17"/>
                      </a:lnTo>
                      <a:lnTo>
                        <a:pt x="109" y="9"/>
                      </a:lnTo>
                      <a:lnTo>
                        <a:pt x="109" y="17"/>
                      </a:lnTo>
                      <a:lnTo>
                        <a:pt x="117" y="9"/>
                      </a:lnTo>
                      <a:lnTo>
                        <a:pt x="117" y="17"/>
                      </a:lnTo>
                      <a:lnTo>
                        <a:pt x="117" y="9"/>
                      </a:lnTo>
                      <a:lnTo>
                        <a:pt x="126" y="17"/>
                      </a:lnTo>
                      <a:lnTo>
                        <a:pt x="126" y="9"/>
                      </a:lnTo>
                      <a:lnTo>
                        <a:pt x="134" y="0"/>
                      </a:lnTo>
                      <a:lnTo>
                        <a:pt x="134" y="9"/>
                      </a:lnTo>
                      <a:lnTo>
                        <a:pt x="134" y="0"/>
                      </a:lnTo>
                      <a:lnTo>
                        <a:pt x="134" y="9"/>
                      </a:lnTo>
                      <a:lnTo>
                        <a:pt x="143" y="17"/>
                      </a:lnTo>
                      <a:lnTo>
                        <a:pt x="143" y="9"/>
                      </a:lnTo>
                      <a:lnTo>
                        <a:pt x="151" y="9"/>
                      </a:lnTo>
                      <a:lnTo>
                        <a:pt x="159" y="17"/>
                      </a:lnTo>
                      <a:lnTo>
                        <a:pt x="159" y="9"/>
                      </a:lnTo>
                      <a:lnTo>
                        <a:pt x="168" y="17"/>
                      </a:lnTo>
                      <a:lnTo>
                        <a:pt x="168" y="9"/>
                      </a:lnTo>
                      <a:lnTo>
                        <a:pt x="168" y="17"/>
                      </a:lnTo>
                      <a:lnTo>
                        <a:pt x="176" y="9"/>
                      </a:lnTo>
                      <a:lnTo>
                        <a:pt x="176" y="17"/>
                      </a:lnTo>
                      <a:lnTo>
                        <a:pt x="176" y="9"/>
                      </a:lnTo>
                      <a:lnTo>
                        <a:pt x="185" y="17"/>
                      </a:lnTo>
                      <a:lnTo>
                        <a:pt x="185" y="9"/>
                      </a:lnTo>
                      <a:lnTo>
                        <a:pt x="185" y="17"/>
                      </a:lnTo>
                      <a:lnTo>
                        <a:pt x="193" y="9"/>
                      </a:lnTo>
                      <a:lnTo>
                        <a:pt x="193" y="26"/>
                      </a:lnTo>
                      <a:lnTo>
                        <a:pt x="193" y="9"/>
                      </a:lnTo>
                      <a:lnTo>
                        <a:pt x="193" y="17"/>
                      </a:lnTo>
                      <a:lnTo>
                        <a:pt x="201" y="9"/>
                      </a:lnTo>
                      <a:lnTo>
                        <a:pt x="201" y="26"/>
                      </a:lnTo>
                      <a:lnTo>
                        <a:pt x="201" y="9"/>
                      </a:lnTo>
                      <a:lnTo>
                        <a:pt x="201" y="17"/>
                      </a:lnTo>
                      <a:lnTo>
                        <a:pt x="210" y="26"/>
                      </a:lnTo>
                      <a:lnTo>
                        <a:pt x="210" y="17"/>
                      </a:lnTo>
                      <a:lnTo>
                        <a:pt x="218" y="9"/>
                      </a:lnTo>
                      <a:lnTo>
                        <a:pt x="218" y="17"/>
                      </a:lnTo>
                      <a:lnTo>
                        <a:pt x="227" y="17"/>
                      </a:lnTo>
                      <a:lnTo>
                        <a:pt x="235" y="9"/>
                      </a:lnTo>
                      <a:lnTo>
                        <a:pt x="235" y="17"/>
                      </a:lnTo>
                      <a:lnTo>
                        <a:pt x="235" y="9"/>
                      </a:lnTo>
                      <a:lnTo>
                        <a:pt x="235" y="17"/>
                      </a:lnTo>
                      <a:lnTo>
                        <a:pt x="252" y="17"/>
                      </a:lnTo>
                      <a:lnTo>
                        <a:pt x="252" y="26"/>
                      </a:lnTo>
                      <a:lnTo>
                        <a:pt x="252" y="17"/>
                      </a:lnTo>
                      <a:lnTo>
                        <a:pt x="260" y="26"/>
                      </a:lnTo>
                      <a:lnTo>
                        <a:pt x="260" y="17"/>
                      </a:lnTo>
                      <a:lnTo>
                        <a:pt x="277" y="17"/>
                      </a:lnTo>
                      <a:lnTo>
                        <a:pt x="277" y="9"/>
                      </a:lnTo>
                      <a:lnTo>
                        <a:pt x="285" y="17"/>
                      </a:lnTo>
                      <a:lnTo>
                        <a:pt x="285" y="9"/>
                      </a:lnTo>
                      <a:lnTo>
                        <a:pt x="294" y="17"/>
                      </a:lnTo>
                      <a:lnTo>
                        <a:pt x="294" y="9"/>
                      </a:lnTo>
                      <a:lnTo>
                        <a:pt x="294" y="17"/>
                      </a:lnTo>
                      <a:lnTo>
                        <a:pt x="302" y="9"/>
                      </a:lnTo>
                      <a:lnTo>
                        <a:pt x="302" y="17"/>
                      </a:lnTo>
                      <a:lnTo>
                        <a:pt x="311" y="17"/>
                      </a:lnTo>
                      <a:lnTo>
                        <a:pt x="319" y="9"/>
                      </a:lnTo>
                      <a:lnTo>
                        <a:pt x="319" y="17"/>
                      </a:lnTo>
                      <a:lnTo>
                        <a:pt x="319" y="9"/>
                      </a:lnTo>
                      <a:lnTo>
                        <a:pt x="319" y="17"/>
                      </a:lnTo>
                      <a:lnTo>
                        <a:pt x="327" y="26"/>
                      </a:lnTo>
                      <a:lnTo>
                        <a:pt x="327" y="17"/>
                      </a:lnTo>
                      <a:lnTo>
                        <a:pt x="327" y="26"/>
                      </a:lnTo>
                      <a:lnTo>
                        <a:pt x="336" y="17"/>
                      </a:lnTo>
                      <a:lnTo>
                        <a:pt x="336" y="26"/>
                      </a:lnTo>
                      <a:lnTo>
                        <a:pt x="336" y="17"/>
                      </a:lnTo>
                      <a:lnTo>
                        <a:pt x="336" y="26"/>
                      </a:lnTo>
                      <a:lnTo>
                        <a:pt x="344" y="17"/>
                      </a:lnTo>
                      <a:lnTo>
                        <a:pt x="344" y="26"/>
                      </a:lnTo>
                      <a:lnTo>
                        <a:pt x="344" y="9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346" name="Freeform 74"/>
                <p:cNvSpPr>
                  <a:spLocks/>
                </p:cNvSpPr>
                <p:nvPr/>
              </p:nvSpPr>
              <p:spPr bwMode="auto">
                <a:xfrm>
                  <a:off x="4067" y="3688"/>
                  <a:ext cx="311" cy="403"/>
                </a:xfrm>
                <a:custGeom>
                  <a:avLst/>
                  <a:gdLst>
                    <a:gd name="T0" fmla="*/ 0 w 311"/>
                    <a:gd name="T1" fmla="*/ 8 h 403"/>
                    <a:gd name="T2" fmla="*/ 9 w 311"/>
                    <a:gd name="T3" fmla="*/ 17 h 403"/>
                    <a:gd name="T4" fmla="*/ 17 w 311"/>
                    <a:gd name="T5" fmla="*/ 0 h 403"/>
                    <a:gd name="T6" fmla="*/ 17 w 311"/>
                    <a:gd name="T7" fmla="*/ 17 h 403"/>
                    <a:gd name="T8" fmla="*/ 25 w 311"/>
                    <a:gd name="T9" fmla="*/ 17 h 403"/>
                    <a:gd name="T10" fmla="*/ 34 w 311"/>
                    <a:gd name="T11" fmla="*/ 17 h 403"/>
                    <a:gd name="T12" fmla="*/ 42 w 311"/>
                    <a:gd name="T13" fmla="*/ 17 h 403"/>
                    <a:gd name="T14" fmla="*/ 51 w 311"/>
                    <a:gd name="T15" fmla="*/ 8 h 403"/>
                    <a:gd name="T16" fmla="*/ 67 w 311"/>
                    <a:gd name="T17" fmla="*/ 8 h 403"/>
                    <a:gd name="T18" fmla="*/ 67 w 311"/>
                    <a:gd name="T19" fmla="*/ 0 h 403"/>
                    <a:gd name="T20" fmla="*/ 84 w 311"/>
                    <a:gd name="T21" fmla="*/ 8 h 403"/>
                    <a:gd name="T22" fmla="*/ 93 w 311"/>
                    <a:gd name="T23" fmla="*/ 0 h 403"/>
                    <a:gd name="T24" fmla="*/ 101 w 311"/>
                    <a:gd name="T25" fmla="*/ 17 h 403"/>
                    <a:gd name="T26" fmla="*/ 101 w 311"/>
                    <a:gd name="T27" fmla="*/ 8 h 403"/>
                    <a:gd name="T28" fmla="*/ 109 w 311"/>
                    <a:gd name="T29" fmla="*/ 17 h 403"/>
                    <a:gd name="T30" fmla="*/ 109 w 311"/>
                    <a:gd name="T31" fmla="*/ 8 h 403"/>
                    <a:gd name="T32" fmla="*/ 118 w 311"/>
                    <a:gd name="T33" fmla="*/ 8 h 403"/>
                    <a:gd name="T34" fmla="*/ 118 w 311"/>
                    <a:gd name="T35" fmla="*/ 8 h 403"/>
                    <a:gd name="T36" fmla="*/ 126 w 311"/>
                    <a:gd name="T37" fmla="*/ 25 h 403"/>
                    <a:gd name="T38" fmla="*/ 126 w 311"/>
                    <a:gd name="T39" fmla="*/ 25 h 403"/>
                    <a:gd name="T40" fmla="*/ 135 w 311"/>
                    <a:gd name="T41" fmla="*/ 33 h 403"/>
                    <a:gd name="T42" fmla="*/ 135 w 311"/>
                    <a:gd name="T43" fmla="*/ 25 h 403"/>
                    <a:gd name="T44" fmla="*/ 143 w 311"/>
                    <a:gd name="T45" fmla="*/ 33 h 403"/>
                    <a:gd name="T46" fmla="*/ 143 w 311"/>
                    <a:gd name="T47" fmla="*/ 33 h 403"/>
                    <a:gd name="T48" fmla="*/ 151 w 311"/>
                    <a:gd name="T49" fmla="*/ 33 h 403"/>
                    <a:gd name="T50" fmla="*/ 151 w 311"/>
                    <a:gd name="T51" fmla="*/ 33 h 403"/>
                    <a:gd name="T52" fmla="*/ 160 w 311"/>
                    <a:gd name="T53" fmla="*/ 42 h 403"/>
                    <a:gd name="T54" fmla="*/ 160 w 311"/>
                    <a:gd name="T55" fmla="*/ 33 h 403"/>
                    <a:gd name="T56" fmla="*/ 168 w 311"/>
                    <a:gd name="T57" fmla="*/ 33 h 403"/>
                    <a:gd name="T58" fmla="*/ 177 w 311"/>
                    <a:gd name="T59" fmla="*/ 50 h 403"/>
                    <a:gd name="T60" fmla="*/ 177 w 311"/>
                    <a:gd name="T61" fmla="*/ 42 h 403"/>
                    <a:gd name="T62" fmla="*/ 185 w 311"/>
                    <a:gd name="T63" fmla="*/ 50 h 403"/>
                    <a:gd name="T64" fmla="*/ 185 w 311"/>
                    <a:gd name="T65" fmla="*/ 50 h 403"/>
                    <a:gd name="T66" fmla="*/ 193 w 311"/>
                    <a:gd name="T67" fmla="*/ 59 h 403"/>
                    <a:gd name="T68" fmla="*/ 193 w 311"/>
                    <a:gd name="T69" fmla="*/ 59 h 403"/>
                    <a:gd name="T70" fmla="*/ 210 w 311"/>
                    <a:gd name="T71" fmla="*/ 67 h 403"/>
                    <a:gd name="T72" fmla="*/ 210 w 311"/>
                    <a:gd name="T73" fmla="*/ 59 h 403"/>
                    <a:gd name="T74" fmla="*/ 219 w 311"/>
                    <a:gd name="T75" fmla="*/ 75 h 403"/>
                    <a:gd name="T76" fmla="*/ 219 w 311"/>
                    <a:gd name="T77" fmla="*/ 75 h 403"/>
                    <a:gd name="T78" fmla="*/ 227 w 311"/>
                    <a:gd name="T79" fmla="*/ 84 h 403"/>
                    <a:gd name="T80" fmla="*/ 227 w 311"/>
                    <a:gd name="T81" fmla="*/ 84 h 403"/>
                    <a:gd name="T82" fmla="*/ 235 w 311"/>
                    <a:gd name="T83" fmla="*/ 92 h 403"/>
                    <a:gd name="T84" fmla="*/ 235 w 311"/>
                    <a:gd name="T85" fmla="*/ 92 h 403"/>
                    <a:gd name="T86" fmla="*/ 252 w 311"/>
                    <a:gd name="T87" fmla="*/ 84 h 403"/>
                    <a:gd name="T88" fmla="*/ 261 w 311"/>
                    <a:gd name="T89" fmla="*/ 92 h 403"/>
                    <a:gd name="T90" fmla="*/ 261 w 311"/>
                    <a:gd name="T91" fmla="*/ 101 h 403"/>
                    <a:gd name="T92" fmla="*/ 269 w 311"/>
                    <a:gd name="T93" fmla="*/ 109 h 403"/>
                    <a:gd name="T94" fmla="*/ 269 w 311"/>
                    <a:gd name="T95" fmla="*/ 109 h 403"/>
                    <a:gd name="T96" fmla="*/ 286 w 311"/>
                    <a:gd name="T97" fmla="*/ 117 h 403"/>
                    <a:gd name="T98" fmla="*/ 286 w 311"/>
                    <a:gd name="T99" fmla="*/ 109 h 403"/>
                    <a:gd name="T100" fmla="*/ 294 w 311"/>
                    <a:gd name="T101" fmla="*/ 126 h 403"/>
                    <a:gd name="T102" fmla="*/ 294 w 311"/>
                    <a:gd name="T103" fmla="*/ 117 h 403"/>
                    <a:gd name="T104" fmla="*/ 303 w 311"/>
                    <a:gd name="T105" fmla="*/ 117 h 403"/>
                    <a:gd name="T106" fmla="*/ 311 w 311"/>
                    <a:gd name="T107" fmla="*/ 134 h 40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1"/>
                    <a:gd name="T163" fmla="*/ 0 h 403"/>
                    <a:gd name="T164" fmla="*/ 311 w 311"/>
                    <a:gd name="T165" fmla="*/ 403 h 40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1" h="40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9" y="17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17" y="17"/>
                      </a:lnTo>
                      <a:lnTo>
                        <a:pt x="25" y="8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34" y="17"/>
                      </a:lnTo>
                      <a:lnTo>
                        <a:pt x="42" y="8"/>
                      </a:lnTo>
                      <a:lnTo>
                        <a:pt x="42" y="17"/>
                      </a:lnTo>
                      <a:lnTo>
                        <a:pt x="42" y="8"/>
                      </a:lnTo>
                      <a:lnTo>
                        <a:pt x="51" y="8"/>
                      </a:lnTo>
                      <a:lnTo>
                        <a:pt x="59" y="17"/>
                      </a:lnTo>
                      <a:lnTo>
                        <a:pt x="67" y="8"/>
                      </a:lnTo>
                      <a:lnTo>
                        <a:pt x="67" y="0"/>
                      </a:lnTo>
                      <a:lnTo>
                        <a:pt x="76" y="8"/>
                      </a:lnTo>
                      <a:lnTo>
                        <a:pt x="84" y="8"/>
                      </a:lnTo>
                      <a:lnTo>
                        <a:pt x="93" y="0"/>
                      </a:lnTo>
                      <a:lnTo>
                        <a:pt x="93" y="8"/>
                      </a:lnTo>
                      <a:lnTo>
                        <a:pt x="101" y="17"/>
                      </a:lnTo>
                      <a:lnTo>
                        <a:pt x="101" y="8"/>
                      </a:lnTo>
                      <a:lnTo>
                        <a:pt x="109" y="17"/>
                      </a:lnTo>
                      <a:lnTo>
                        <a:pt x="109" y="8"/>
                      </a:lnTo>
                      <a:lnTo>
                        <a:pt x="109" y="17"/>
                      </a:lnTo>
                      <a:lnTo>
                        <a:pt x="118" y="8"/>
                      </a:lnTo>
                      <a:lnTo>
                        <a:pt x="118" y="17"/>
                      </a:lnTo>
                      <a:lnTo>
                        <a:pt x="118" y="8"/>
                      </a:lnTo>
                      <a:lnTo>
                        <a:pt x="118" y="17"/>
                      </a:lnTo>
                      <a:lnTo>
                        <a:pt x="126" y="25"/>
                      </a:lnTo>
                      <a:lnTo>
                        <a:pt x="126" y="17"/>
                      </a:lnTo>
                      <a:lnTo>
                        <a:pt x="126" y="25"/>
                      </a:lnTo>
                      <a:lnTo>
                        <a:pt x="135" y="33"/>
                      </a:lnTo>
                      <a:lnTo>
                        <a:pt x="135" y="25"/>
                      </a:lnTo>
                      <a:lnTo>
                        <a:pt x="143" y="33"/>
                      </a:lnTo>
                      <a:lnTo>
                        <a:pt x="143" y="25"/>
                      </a:lnTo>
                      <a:lnTo>
                        <a:pt x="143" y="33"/>
                      </a:lnTo>
                      <a:lnTo>
                        <a:pt x="151" y="25"/>
                      </a:lnTo>
                      <a:lnTo>
                        <a:pt x="151" y="33"/>
                      </a:lnTo>
                      <a:lnTo>
                        <a:pt x="151" y="25"/>
                      </a:lnTo>
                      <a:lnTo>
                        <a:pt x="151" y="33"/>
                      </a:lnTo>
                      <a:lnTo>
                        <a:pt x="160" y="42"/>
                      </a:lnTo>
                      <a:lnTo>
                        <a:pt x="160" y="33"/>
                      </a:lnTo>
                      <a:lnTo>
                        <a:pt x="168" y="42"/>
                      </a:lnTo>
                      <a:lnTo>
                        <a:pt x="168" y="33"/>
                      </a:lnTo>
                      <a:lnTo>
                        <a:pt x="168" y="42"/>
                      </a:lnTo>
                      <a:lnTo>
                        <a:pt x="177" y="50"/>
                      </a:lnTo>
                      <a:lnTo>
                        <a:pt x="177" y="42"/>
                      </a:lnTo>
                      <a:lnTo>
                        <a:pt x="185" y="50"/>
                      </a:lnTo>
                      <a:lnTo>
                        <a:pt x="185" y="42"/>
                      </a:lnTo>
                      <a:lnTo>
                        <a:pt x="185" y="50"/>
                      </a:lnTo>
                      <a:lnTo>
                        <a:pt x="193" y="59"/>
                      </a:lnTo>
                      <a:lnTo>
                        <a:pt x="193" y="50"/>
                      </a:lnTo>
                      <a:lnTo>
                        <a:pt x="193" y="59"/>
                      </a:lnTo>
                      <a:lnTo>
                        <a:pt x="202" y="59"/>
                      </a:lnTo>
                      <a:lnTo>
                        <a:pt x="210" y="67"/>
                      </a:lnTo>
                      <a:lnTo>
                        <a:pt x="210" y="75"/>
                      </a:lnTo>
                      <a:lnTo>
                        <a:pt x="210" y="59"/>
                      </a:lnTo>
                      <a:lnTo>
                        <a:pt x="210" y="67"/>
                      </a:lnTo>
                      <a:lnTo>
                        <a:pt x="219" y="75"/>
                      </a:lnTo>
                      <a:lnTo>
                        <a:pt x="219" y="67"/>
                      </a:lnTo>
                      <a:lnTo>
                        <a:pt x="219" y="75"/>
                      </a:lnTo>
                      <a:lnTo>
                        <a:pt x="227" y="84"/>
                      </a:lnTo>
                      <a:lnTo>
                        <a:pt x="227" y="75"/>
                      </a:lnTo>
                      <a:lnTo>
                        <a:pt x="227" y="84"/>
                      </a:lnTo>
                      <a:lnTo>
                        <a:pt x="235" y="75"/>
                      </a:lnTo>
                      <a:lnTo>
                        <a:pt x="235" y="92"/>
                      </a:lnTo>
                      <a:lnTo>
                        <a:pt x="235" y="75"/>
                      </a:lnTo>
                      <a:lnTo>
                        <a:pt x="235" y="92"/>
                      </a:lnTo>
                      <a:lnTo>
                        <a:pt x="244" y="92"/>
                      </a:lnTo>
                      <a:lnTo>
                        <a:pt x="252" y="84"/>
                      </a:lnTo>
                      <a:lnTo>
                        <a:pt x="252" y="101"/>
                      </a:lnTo>
                      <a:lnTo>
                        <a:pt x="261" y="92"/>
                      </a:lnTo>
                      <a:lnTo>
                        <a:pt x="261" y="101"/>
                      </a:lnTo>
                      <a:lnTo>
                        <a:pt x="269" y="109"/>
                      </a:lnTo>
                      <a:lnTo>
                        <a:pt x="269" y="101"/>
                      </a:lnTo>
                      <a:lnTo>
                        <a:pt x="269" y="109"/>
                      </a:lnTo>
                      <a:lnTo>
                        <a:pt x="277" y="109"/>
                      </a:lnTo>
                      <a:lnTo>
                        <a:pt x="286" y="117"/>
                      </a:lnTo>
                      <a:lnTo>
                        <a:pt x="286" y="126"/>
                      </a:lnTo>
                      <a:lnTo>
                        <a:pt x="286" y="109"/>
                      </a:lnTo>
                      <a:lnTo>
                        <a:pt x="286" y="117"/>
                      </a:lnTo>
                      <a:lnTo>
                        <a:pt x="294" y="126"/>
                      </a:lnTo>
                      <a:lnTo>
                        <a:pt x="294" y="117"/>
                      </a:lnTo>
                      <a:lnTo>
                        <a:pt x="294" y="126"/>
                      </a:lnTo>
                      <a:lnTo>
                        <a:pt x="303" y="117"/>
                      </a:lnTo>
                      <a:lnTo>
                        <a:pt x="303" y="126"/>
                      </a:lnTo>
                      <a:lnTo>
                        <a:pt x="311" y="134"/>
                      </a:lnTo>
                      <a:lnTo>
                        <a:pt x="311" y="403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347" name="Freeform 75"/>
                <p:cNvSpPr>
                  <a:spLocks/>
                </p:cNvSpPr>
                <p:nvPr/>
              </p:nvSpPr>
              <p:spPr bwMode="auto">
                <a:xfrm>
                  <a:off x="4386" y="3385"/>
                  <a:ext cx="504" cy="706"/>
                </a:xfrm>
                <a:custGeom>
                  <a:avLst/>
                  <a:gdLst>
                    <a:gd name="T0" fmla="*/ 0 w 504"/>
                    <a:gd name="T1" fmla="*/ 437 h 706"/>
                    <a:gd name="T2" fmla="*/ 9 w 504"/>
                    <a:gd name="T3" fmla="*/ 437 h 706"/>
                    <a:gd name="T4" fmla="*/ 17 w 504"/>
                    <a:gd name="T5" fmla="*/ 67 h 706"/>
                    <a:gd name="T6" fmla="*/ 17 w 504"/>
                    <a:gd name="T7" fmla="*/ 420 h 706"/>
                    <a:gd name="T8" fmla="*/ 26 w 504"/>
                    <a:gd name="T9" fmla="*/ 437 h 706"/>
                    <a:gd name="T10" fmla="*/ 34 w 504"/>
                    <a:gd name="T11" fmla="*/ 269 h 706"/>
                    <a:gd name="T12" fmla="*/ 34 w 504"/>
                    <a:gd name="T13" fmla="*/ 446 h 706"/>
                    <a:gd name="T14" fmla="*/ 51 w 504"/>
                    <a:gd name="T15" fmla="*/ 462 h 706"/>
                    <a:gd name="T16" fmla="*/ 51 w 504"/>
                    <a:gd name="T17" fmla="*/ 454 h 706"/>
                    <a:gd name="T18" fmla="*/ 59 w 504"/>
                    <a:gd name="T19" fmla="*/ 471 h 706"/>
                    <a:gd name="T20" fmla="*/ 76 w 504"/>
                    <a:gd name="T21" fmla="*/ 479 h 706"/>
                    <a:gd name="T22" fmla="*/ 76 w 504"/>
                    <a:gd name="T23" fmla="*/ 479 h 706"/>
                    <a:gd name="T24" fmla="*/ 84 w 504"/>
                    <a:gd name="T25" fmla="*/ 479 h 706"/>
                    <a:gd name="T26" fmla="*/ 93 w 504"/>
                    <a:gd name="T27" fmla="*/ 488 h 706"/>
                    <a:gd name="T28" fmla="*/ 110 w 504"/>
                    <a:gd name="T29" fmla="*/ 504 h 706"/>
                    <a:gd name="T30" fmla="*/ 110 w 504"/>
                    <a:gd name="T31" fmla="*/ 504 h 706"/>
                    <a:gd name="T32" fmla="*/ 118 w 504"/>
                    <a:gd name="T33" fmla="*/ 504 h 706"/>
                    <a:gd name="T34" fmla="*/ 126 w 504"/>
                    <a:gd name="T35" fmla="*/ 504 h 706"/>
                    <a:gd name="T36" fmla="*/ 126 w 504"/>
                    <a:gd name="T37" fmla="*/ 530 h 706"/>
                    <a:gd name="T38" fmla="*/ 135 w 504"/>
                    <a:gd name="T39" fmla="*/ 572 h 706"/>
                    <a:gd name="T40" fmla="*/ 143 w 504"/>
                    <a:gd name="T41" fmla="*/ 328 h 706"/>
                    <a:gd name="T42" fmla="*/ 152 w 504"/>
                    <a:gd name="T43" fmla="*/ 538 h 706"/>
                    <a:gd name="T44" fmla="*/ 168 w 504"/>
                    <a:gd name="T45" fmla="*/ 563 h 706"/>
                    <a:gd name="T46" fmla="*/ 177 w 504"/>
                    <a:gd name="T47" fmla="*/ 588 h 706"/>
                    <a:gd name="T48" fmla="*/ 185 w 504"/>
                    <a:gd name="T49" fmla="*/ 588 h 706"/>
                    <a:gd name="T50" fmla="*/ 202 w 504"/>
                    <a:gd name="T51" fmla="*/ 622 h 706"/>
                    <a:gd name="T52" fmla="*/ 210 w 504"/>
                    <a:gd name="T53" fmla="*/ 639 h 706"/>
                    <a:gd name="T54" fmla="*/ 227 w 504"/>
                    <a:gd name="T55" fmla="*/ 647 h 706"/>
                    <a:gd name="T56" fmla="*/ 252 w 504"/>
                    <a:gd name="T57" fmla="*/ 647 h 706"/>
                    <a:gd name="T58" fmla="*/ 252 w 504"/>
                    <a:gd name="T59" fmla="*/ 639 h 706"/>
                    <a:gd name="T60" fmla="*/ 269 w 504"/>
                    <a:gd name="T61" fmla="*/ 639 h 706"/>
                    <a:gd name="T62" fmla="*/ 286 w 504"/>
                    <a:gd name="T63" fmla="*/ 639 h 706"/>
                    <a:gd name="T64" fmla="*/ 303 w 504"/>
                    <a:gd name="T65" fmla="*/ 639 h 706"/>
                    <a:gd name="T66" fmla="*/ 320 w 504"/>
                    <a:gd name="T67" fmla="*/ 630 h 706"/>
                    <a:gd name="T68" fmla="*/ 336 w 504"/>
                    <a:gd name="T69" fmla="*/ 622 h 706"/>
                    <a:gd name="T70" fmla="*/ 336 w 504"/>
                    <a:gd name="T71" fmla="*/ 622 h 706"/>
                    <a:gd name="T72" fmla="*/ 353 w 504"/>
                    <a:gd name="T73" fmla="*/ 630 h 706"/>
                    <a:gd name="T74" fmla="*/ 362 w 504"/>
                    <a:gd name="T75" fmla="*/ 630 h 706"/>
                    <a:gd name="T76" fmla="*/ 362 w 504"/>
                    <a:gd name="T77" fmla="*/ 622 h 706"/>
                    <a:gd name="T78" fmla="*/ 378 w 504"/>
                    <a:gd name="T79" fmla="*/ 630 h 706"/>
                    <a:gd name="T80" fmla="*/ 395 w 504"/>
                    <a:gd name="T81" fmla="*/ 622 h 706"/>
                    <a:gd name="T82" fmla="*/ 412 w 504"/>
                    <a:gd name="T83" fmla="*/ 622 h 706"/>
                    <a:gd name="T84" fmla="*/ 429 w 504"/>
                    <a:gd name="T85" fmla="*/ 614 h 706"/>
                    <a:gd name="T86" fmla="*/ 446 w 504"/>
                    <a:gd name="T87" fmla="*/ 614 h 706"/>
                    <a:gd name="T88" fmla="*/ 462 w 504"/>
                    <a:gd name="T89" fmla="*/ 622 h 706"/>
                    <a:gd name="T90" fmla="*/ 471 w 504"/>
                    <a:gd name="T91" fmla="*/ 622 h 706"/>
                    <a:gd name="T92" fmla="*/ 479 w 504"/>
                    <a:gd name="T93" fmla="*/ 614 h 706"/>
                    <a:gd name="T94" fmla="*/ 496 w 504"/>
                    <a:gd name="T95" fmla="*/ 614 h 70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04"/>
                    <a:gd name="T145" fmla="*/ 0 h 706"/>
                    <a:gd name="T146" fmla="*/ 504 w 504"/>
                    <a:gd name="T147" fmla="*/ 706 h 70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04" h="706">
                      <a:moveTo>
                        <a:pt x="0" y="706"/>
                      </a:moveTo>
                      <a:lnTo>
                        <a:pt x="0" y="437"/>
                      </a:lnTo>
                      <a:lnTo>
                        <a:pt x="0" y="446"/>
                      </a:lnTo>
                      <a:lnTo>
                        <a:pt x="9" y="437"/>
                      </a:lnTo>
                      <a:lnTo>
                        <a:pt x="9" y="76"/>
                      </a:lnTo>
                      <a:lnTo>
                        <a:pt x="17" y="67"/>
                      </a:lnTo>
                      <a:lnTo>
                        <a:pt x="17" y="0"/>
                      </a:lnTo>
                      <a:lnTo>
                        <a:pt x="17" y="420"/>
                      </a:lnTo>
                      <a:lnTo>
                        <a:pt x="26" y="429"/>
                      </a:lnTo>
                      <a:lnTo>
                        <a:pt x="26" y="437"/>
                      </a:lnTo>
                      <a:lnTo>
                        <a:pt x="26" y="277"/>
                      </a:lnTo>
                      <a:lnTo>
                        <a:pt x="34" y="269"/>
                      </a:lnTo>
                      <a:lnTo>
                        <a:pt x="34" y="244"/>
                      </a:lnTo>
                      <a:lnTo>
                        <a:pt x="34" y="446"/>
                      </a:lnTo>
                      <a:lnTo>
                        <a:pt x="42" y="454"/>
                      </a:lnTo>
                      <a:lnTo>
                        <a:pt x="51" y="462"/>
                      </a:lnTo>
                      <a:lnTo>
                        <a:pt x="51" y="454"/>
                      </a:lnTo>
                      <a:lnTo>
                        <a:pt x="51" y="462"/>
                      </a:lnTo>
                      <a:lnTo>
                        <a:pt x="59" y="471"/>
                      </a:lnTo>
                      <a:lnTo>
                        <a:pt x="68" y="471"/>
                      </a:lnTo>
                      <a:lnTo>
                        <a:pt x="76" y="479"/>
                      </a:lnTo>
                      <a:lnTo>
                        <a:pt x="76" y="471"/>
                      </a:lnTo>
                      <a:lnTo>
                        <a:pt x="76" y="479"/>
                      </a:lnTo>
                      <a:lnTo>
                        <a:pt x="84" y="488"/>
                      </a:lnTo>
                      <a:lnTo>
                        <a:pt x="84" y="479"/>
                      </a:lnTo>
                      <a:lnTo>
                        <a:pt x="84" y="488"/>
                      </a:lnTo>
                      <a:lnTo>
                        <a:pt x="93" y="488"/>
                      </a:lnTo>
                      <a:lnTo>
                        <a:pt x="101" y="496"/>
                      </a:lnTo>
                      <a:lnTo>
                        <a:pt x="110" y="504"/>
                      </a:lnTo>
                      <a:lnTo>
                        <a:pt x="110" y="496"/>
                      </a:lnTo>
                      <a:lnTo>
                        <a:pt x="110" y="504"/>
                      </a:lnTo>
                      <a:lnTo>
                        <a:pt x="118" y="496"/>
                      </a:lnTo>
                      <a:lnTo>
                        <a:pt x="118" y="504"/>
                      </a:lnTo>
                      <a:lnTo>
                        <a:pt x="118" y="496"/>
                      </a:lnTo>
                      <a:lnTo>
                        <a:pt x="126" y="504"/>
                      </a:lnTo>
                      <a:lnTo>
                        <a:pt x="126" y="496"/>
                      </a:lnTo>
                      <a:lnTo>
                        <a:pt x="126" y="530"/>
                      </a:lnTo>
                      <a:lnTo>
                        <a:pt x="135" y="538"/>
                      </a:lnTo>
                      <a:lnTo>
                        <a:pt x="135" y="572"/>
                      </a:lnTo>
                      <a:lnTo>
                        <a:pt x="135" y="336"/>
                      </a:lnTo>
                      <a:lnTo>
                        <a:pt x="143" y="328"/>
                      </a:lnTo>
                      <a:lnTo>
                        <a:pt x="143" y="530"/>
                      </a:lnTo>
                      <a:lnTo>
                        <a:pt x="152" y="538"/>
                      </a:lnTo>
                      <a:lnTo>
                        <a:pt x="152" y="546"/>
                      </a:lnTo>
                      <a:lnTo>
                        <a:pt x="168" y="563"/>
                      </a:lnTo>
                      <a:lnTo>
                        <a:pt x="168" y="580"/>
                      </a:lnTo>
                      <a:lnTo>
                        <a:pt x="177" y="588"/>
                      </a:lnTo>
                      <a:lnTo>
                        <a:pt x="185" y="597"/>
                      </a:lnTo>
                      <a:lnTo>
                        <a:pt x="185" y="588"/>
                      </a:lnTo>
                      <a:lnTo>
                        <a:pt x="185" y="605"/>
                      </a:lnTo>
                      <a:lnTo>
                        <a:pt x="202" y="622"/>
                      </a:lnTo>
                      <a:lnTo>
                        <a:pt x="202" y="630"/>
                      </a:lnTo>
                      <a:lnTo>
                        <a:pt x="210" y="639"/>
                      </a:lnTo>
                      <a:lnTo>
                        <a:pt x="219" y="647"/>
                      </a:lnTo>
                      <a:lnTo>
                        <a:pt x="227" y="647"/>
                      </a:lnTo>
                      <a:lnTo>
                        <a:pt x="236" y="647"/>
                      </a:lnTo>
                      <a:lnTo>
                        <a:pt x="252" y="647"/>
                      </a:lnTo>
                      <a:lnTo>
                        <a:pt x="244" y="647"/>
                      </a:lnTo>
                      <a:lnTo>
                        <a:pt x="252" y="639"/>
                      </a:lnTo>
                      <a:lnTo>
                        <a:pt x="261" y="639"/>
                      </a:lnTo>
                      <a:lnTo>
                        <a:pt x="269" y="639"/>
                      </a:lnTo>
                      <a:lnTo>
                        <a:pt x="278" y="639"/>
                      </a:lnTo>
                      <a:lnTo>
                        <a:pt x="286" y="639"/>
                      </a:lnTo>
                      <a:lnTo>
                        <a:pt x="294" y="639"/>
                      </a:lnTo>
                      <a:lnTo>
                        <a:pt x="303" y="639"/>
                      </a:lnTo>
                      <a:lnTo>
                        <a:pt x="311" y="630"/>
                      </a:lnTo>
                      <a:lnTo>
                        <a:pt x="320" y="630"/>
                      </a:lnTo>
                      <a:lnTo>
                        <a:pt x="328" y="630"/>
                      </a:lnTo>
                      <a:lnTo>
                        <a:pt x="336" y="622"/>
                      </a:lnTo>
                      <a:lnTo>
                        <a:pt x="336" y="630"/>
                      </a:lnTo>
                      <a:lnTo>
                        <a:pt x="336" y="622"/>
                      </a:lnTo>
                      <a:lnTo>
                        <a:pt x="345" y="630"/>
                      </a:lnTo>
                      <a:lnTo>
                        <a:pt x="353" y="630"/>
                      </a:lnTo>
                      <a:lnTo>
                        <a:pt x="362" y="622"/>
                      </a:lnTo>
                      <a:lnTo>
                        <a:pt x="362" y="630"/>
                      </a:lnTo>
                      <a:lnTo>
                        <a:pt x="362" y="622"/>
                      </a:lnTo>
                      <a:lnTo>
                        <a:pt x="370" y="630"/>
                      </a:lnTo>
                      <a:lnTo>
                        <a:pt x="378" y="630"/>
                      </a:lnTo>
                      <a:lnTo>
                        <a:pt x="387" y="622"/>
                      </a:lnTo>
                      <a:lnTo>
                        <a:pt x="395" y="622"/>
                      </a:lnTo>
                      <a:lnTo>
                        <a:pt x="404" y="622"/>
                      </a:lnTo>
                      <a:lnTo>
                        <a:pt x="412" y="622"/>
                      </a:lnTo>
                      <a:lnTo>
                        <a:pt x="420" y="622"/>
                      </a:lnTo>
                      <a:lnTo>
                        <a:pt x="429" y="614"/>
                      </a:lnTo>
                      <a:lnTo>
                        <a:pt x="437" y="614"/>
                      </a:lnTo>
                      <a:lnTo>
                        <a:pt x="446" y="614"/>
                      </a:lnTo>
                      <a:lnTo>
                        <a:pt x="454" y="622"/>
                      </a:lnTo>
                      <a:lnTo>
                        <a:pt x="462" y="622"/>
                      </a:lnTo>
                      <a:lnTo>
                        <a:pt x="471" y="614"/>
                      </a:lnTo>
                      <a:lnTo>
                        <a:pt x="471" y="622"/>
                      </a:lnTo>
                      <a:lnTo>
                        <a:pt x="471" y="614"/>
                      </a:lnTo>
                      <a:lnTo>
                        <a:pt x="479" y="614"/>
                      </a:lnTo>
                      <a:lnTo>
                        <a:pt x="488" y="614"/>
                      </a:lnTo>
                      <a:lnTo>
                        <a:pt x="496" y="614"/>
                      </a:lnTo>
                      <a:lnTo>
                        <a:pt x="504" y="622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830540" name="Text Box 76"/>
              <p:cNvSpPr txBox="1">
                <a:spLocks noChangeArrowheads="1"/>
              </p:cNvSpPr>
              <p:nvPr/>
            </p:nvSpPr>
            <p:spPr bwMode="auto">
              <a:xfrm>
                <a:off x="3965" y="2975"/>
                <a:ext cx="594" cy="19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3333CC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00" dirty="0"/>
                  <a:t>Estrogen</a:t>
                </a:r>
              </a:p>
            </p:txBody>
          </p:sp>
          <p:sp>
            <p:nvSpPr>
              <p:cNvPr id="830541" name="Text Box 77"/>
              <p:cNvSpPr txBox="1">
                <a:spLocks noChangeArrowheads="1"/>
              </p:cNvSpPr>
              <p:nvPr/>
            </p:nvSpPr>
            <p:spPr bwMode="auto">
              <a:xfrm>
                <a:off x="4087" y="3636"/>
                <a:ext cx="428" cy="19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5050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00" dirty="0"/>
                  <a:t>Control</a:t>
                </a:r>
              </a:p>
            </p:txBody>
          </p:sp>
          <p:sp>
            <p:nvSpPr>
              <p:cNvPr id="5334" name="Text Box 78"/>
              <p:cNvSpPr txBox="1">
                <a:spLocks noChangeArrowheads="1"/>
              </p:cNvSpPr>
              <p:nvPr/>
            </p:nvSpPr>
            <p:spPr bwMode="auto">
              <a:xfrm>
                <a:off x="1531" y="2672"/>
                <a:ext cx="738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800" b="1"/>
                  <a:t>Hemorrhage Start</a:t>
                </a:r>
              </a:p>
            </p:txBody>
          </p:sp>
          <p:sp>
            <p:nvSpPr>
              <p:cNvPr id="5335" name="Line 79"/>
              <p:cNvSpPr>
                <a:spLocks noChangeShapeType="1"/>
              </p:cNvSpPr>
              <p:nvPr/>
            </p:nvSpPr>
            <p:spPr bwMode="auto">
              <a:xfrm>
                <a:off x="1514" y="2692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" name="Text Box 80"/>
              <p:cNvSpPr txBox="1">
                <a:spLocks noChangeArrowheads="1"/>
              </p:cNvSpPr>
              <p:nvPr/>
            </p:nvSpPr>
            <p:spPr bwMode="auto">
              <a:xfrm>
                <a:off x="2295" y="2672"/>
                <a:ext cx="196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800" b="1"/>
                  <a:t>Hemorrhage End; Treatment infused</a:t>
                </a:r>
              </a:p>
            </p:txBody>
          </p:sp>
          <p:sp>
            <p:nvSpPr>
              <p:cNvPr id="5337" name="Line 81"/>
              <p:cNvSpPr>
                <a:spLocks noChangeShapeType="1"/>
              </p:cNvSpPr>
              <p:nvPr/>
            </p:nvSpPr>
            <p:spPr bwMode="auto">
              <a:xfrm>
                <a:off x="2285" y="2692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73" name="Text Box 82"/>
            <p:cNvSpPr txBox="1">
              <a:spLocks noChangeArrowheads="1"/>
            </p:cNvSpPr>
            <p:nvPr/>
          </p:nvSpPr>
          <p:spPr bwMode="auto">
            <a:xfrm>
              <a:off x="2458" y="2448"/>
              <a:ext cx="26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/>
                <a:t>Results in Swine Model</a:t>
              </a:r>
            </a:p>
          </p:txBody>
        </p:sp>
      </p:grpSp>
      <p:sp>
        <p:nvSpPr>
          <p:cNvPr id="5125" name="Text Box 83"/>
          <p:cNvSpPr txBox="1">
            <a:spLocks noChangeArrowheads="1"/>
          </p:cNvSpPr>
          <p:nvPr/>
        </p:nvSpPr>
        <p:spPr bwMode="auto">
          <a:xfrm>
            <a:off x="6477000" y="4451350"/>
            <a:ext cx="25368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114300" eaLnBrk="0" hangingPunct="0">
              <a:spcAft>
                <a:spcPct val="50000"/>
              </a:spcAft>
              <a:buClr>
                <a:srgbClr val="990033"/>
              </a:buClr>
              <a:buFont typeface="Wingdings" pitchFamily="2" charset="2"/>
              <a:buNone/>
            </a:pPr>
            <a:r>
              <a:rPr lang="en-US" sz="1400" b="1"/>
              <a:t>Barr Pharmaceuticals</a:t>
            </a:r>
            <a:br>
              <a:rPr lang="en-US" sz="1400" b="1"/>
            </a:br>
            <a:r>
              <a:rPr lang="en-US" sz="1400" b="1"/>
              <a:t> </a:t>
            </a:r>
            <a:r>
              <a:rPr lang="en-US" sz="1400"/>
              <a:t>&gt; $1B in revenues; leader in oral contraceptives and hormone replacement therapies</a:t>
            </a:r>
          </a:p>
        </p:txBody>
      </p:sp>
      <p:sp>
        <p:nvSpPr>
          <p:cNvPr id="5126" name="Text Box 84"/>
          <p:cNvSpPr txBox="1">
            <a:spLocks noChangeArrowheads="1"/>
          </p:cNvSpPr>
          <p:nvPr/>
        </p:nvSpPr>
        <p:spPr bwMode="auto">
          <a:xfrm>
            <a:off x="5562600" y="4038600"/>
            <a:ext cx="402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u="sng">
                <a:solidFill>
                  <a:schemeClr val="tx2"/>
                </a:solidFill>
                <a:latin typeface="Tahoma" pitchFamily="34" charset="0"/>
              </a:rPr>
              <a:t>Commercial Transition</a:t>
            </a:r>
          </a:p>
        </p:txBody>
      </p:sp>
      <p:sp>
        <p:nvSpPr>
          <p:cNvPr id="5127" name="Rectangle 85"/>
          <p:cNvSpPr>
            <a:spLocks noChangeArrowheads="1"/>
          </p:cNvSpPr>
          <p:nvPr/>
        </p:nvSpPr>
        <p:spPr bwMode="auto">
          <a:xfrm>
            <a:off x="4953000" y="1357313"/>
            <a:ext cx="3825875" cy="2286000"/>
          </a:xfrm>
          <a:prstGeom prst="rect">
            <a:avLst/>
          </a:prstGeom>
          <a:solidFill>
            <a:schemeClr val="bg1"/>
          </a:solidFill>
          <a:ln w="12700">
            <a:solidFill>
              <a:srgbClr val="8E843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i="1">
              <a:solidFill>
                <a:srgbClr val="000066"/>
              </a:solidFill>
            </a:endParaRPr>
          </a:p>
        </p:txBody>
      </p:sp>
      <p:sp>
        <p:nvSpPr>
          <p:cNvPr id="5128" name="Text Box 86"/>
          <p:cNvSpPr txBox="1">
            <a:spLocks noChangeArrowheads="1"/>
          </p:cNvSpPr>
          <p:nvPr/>
        </p:nvSpPr>
        <p:spPr bwMode="auto">
          <a:xfrm rot="-5400000">
            <a:off x="4706938" y="2241550"/>
            <a:ext cx="1030287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%  Survival</a:t>
            </a:r>
          </a:p>
        </p:txBody>
      </p:sp>
      <p:sp>
        <p:nvSpPr>
          <p:cNvPr id="5129" name="Text Box 87"/>
          <p:cNvSpPr txBox="1">
            <a:spLocks noChangeArrowheads="1"/>
          </p:cNvSpPr>
          <p:nvPr/>
        </p:nvSpPr>
        <p:spPr bwMode="auto">
          <a:xfrm>
            <a:off x="6403975" y="3397250"/>
            <a:ext cx="14239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Time (minutes)</a:t>
            </a: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694363" y="3282950"/>
            <a:ext cx="2767012" cy="136525"/>
            <a:chOff x="1243" y="3623"/>
            <a:chExt cx="3011" cy="247"/>
          </a:xfrm>
        </p:grpSpPr>
        <p:sp>
          <p:nvSpPr>
            <p:cNvPr id="5262" name="Rectangle 89"/>
            <p:cNvSpPr>
              <a:spLocks noChangeArrowheads="1"/>
            </p:cNvSpPr>
            <p:nvPr/>
          </p:nvSpPr>
          <p:spPr bwMode="auto">
            <a:xfrm>
              <a:off x="4047" y="3623"/>
              <a:ext cx="207" cy="2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360</a:t>
              </a:r>
              <a:endParaRPr lang="en-US" sz="1200"/>
            </a:p>
          </p:txBody>
        </p:sp>
        <p:sp>
          <p:nvSpPr>
            <p:cNvPr id="5263" name="Rectangle 90"/>
            <p:cNvSpPr>
              <a:spLocks noChangeArrowheads="1"/>
            </p:cNvSpPr>
            <p:nvPr/>
          </p:nvSpPr>
          <p:spPr bwMode="auto">
            <a:xfrm>
              <a:off x="3568" y="3623"/>
              <a:ext cx="207" cy="2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 sz="1200"/>
            </a:p>
          </p:txBody>
        </p:sp>
        <p:sp>
          <p:nvSpPr>
            <p:cNvPr id="5264" name="Rectangle 91"/>
            <p:cNvSpPr>
              <a:spLocks noChangeArrowheads="1"/>
            </p:cNvSpPr>
            <p:nvPr/>
          </p:nvSpPr>
          <p:spPr bwMode="auto">
            <a:xfrm>
              <a:off x="3093" y="3623"/>
              <a:ext cx="207" cy="2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240</a:t>
              </a:r>
              <a:endParaRPr lang="en-US" sz="1200"/>
            </a:p>
          </p:txBody>
        </p:sp>
        <p:sp>
          <p:nvSpPr>
            <p:cNvPr id="5265" name="Rectangle 92"/>
            <p:cNvSpPr>
              <a:spLocks noChangeArrowheads="1"/>
            </p:cNvSpPr>
            <p:nvPr/>
          </p:nvSpPr>
          <p:spPr bwMode="auto">
            <a:xfrm>
              <a:off x="2608" y="3623"/>
              <a:ext cx="207" cy="2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180</a:t>
              </a:r>
              <a:endParaRPr lang="en-US" sz="1200"/>
            </a:p>
          </p:txBody>
        </p:sp>
        <p:sp>
          <p:nvSpPr>
            <p:cNvPr id="5266" name="Rectangle 93"/>
            <p:cNvSpPr>
              <a:spLocks noChangeArrowheads="1"/>
            </p:cNvSpPr>
            <p:nvPr/>
          </p:nvSpPr>
          <p:spPr bwMode="auto">
            <a:xfrm>
              <a:off x="2133" y="3623"/>
              <a:ext cx="207" cy="2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200"/>
            </a:p>
          </p:txBody>
        </p:sp>
        <p:sp>
          <p:nvSpPr>
            <p:cNvPr id="5267" name="Rectangle 94"/>
            <p:cNvSpPr>
              <a:spLocks noChangeArrowheads="1"/>
            </p:cNvSpPr>
            <p:nvPr/>
          </p:nvSpPr>
          <p:spPr bwMode="auto">
            <a:xfrm>
              <a:off x="1684" y="3623"/>
              <a:ext cx="138" cy="2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200"/>
            </a:p>
          </p:txBody>
        </p:sp>
        <p:sp>
          <p:nvSpPr>
            <p:cNvPr id="5268" name="Rectangle 95"/>
            <p:cNvSpPr>
              <a:spLocks noChangeArrowheads="1"/>
            </p:cNvSpPr>
            <p:nvPr/>
          </p:nvSpPr>
          <p:spPr bwMode="auto">
            <a:xfrm>
              <a:off x="1243" y="3623"/>
              <a:ext cx="69" cy="2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200"/>
            </a:p>
          </p:txBody>
        </p:sp>
      </p:grp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5724525" y="3236913"/>
            <a:ext cx="2641600" cy="19050"/>
            <a:chOff x="1275" y="3544"/>
            <a:chExt cx="2875" cy="34"/>
          </a:xfrm>
        </p:grpSpPr>
        <p:sp>
          <p:nvSpPr>
            <p:cNvPr id="5248" name="Line 97"/>
            <p:cNvSpPr>
              <a:spLocks noChangeShapeType="1"/>
            </p:cNvSpPr>
            <p:nvPr/>
          </p:nvSpPr>
          <p:spPr bwMode="auto">
            <a:xfrm flipV="1">
              <a:off x="1275" y="3544"/>
              <a:ext cx="1" cy="3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Line 98"/>
            <p:cNvSpPr>
              <a:spLocks noChangeShapeType="1"/>
            </p:cNvSpPr>
            <p:nvPr/>
          </p:nvSpPr>
          <p:spPr bwMode="auto">
            <a:xfrm flipV="1">
              <a:off x="1514" y="3544"/>
              <a:ext cx="1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Line 99"/>
            <p:cNvSpPr>
              <a:spLocks noChangeShapeType="1"/>
            </p:cNvSpPr>
            <p:nvPr/>
          </p:nvSpPr>
          <p:spPr bwMode="auto">
            <a:xfrm flipV="1">
              <a:off x="1753" y="3544"/>
              <a:ext cx="1" cy="3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Line 100"/>
            <p:cNvSpPr>
              <a:spLocks noChangeShapeType="1"/>
            </p:cNvSpPr>
            <p:nvPr/>
          </p:nvSpPr>
          <p:spPr bwMode="auto">
            <a:xfrm flipV="1">
              <a:off x="1991" y="3544"/>
              <a:ext cx="1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Line 101"/>
            <p:cNvSpPr>
              <a:spLocks noChangeShapeType="1"/>
            </p:cNvSpPr>
            <p:nvPr/>
          </p:nvSpPr>
          <p:spPr bwMode="auto">
            <a:xfrm flipV="1">
              <a:off x="2230" y="3544"/>
              <a:ext cx="1" cy="3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Line 102"/>
            <p:cNvSpPr>
              <a:spLocks noChangeShapeType="1"/>
            </p:cNvSpPr>
            <p:nvPr/>
          </p:nvSpPr>
          <p:spPr bwMode="auto">
            <a:xfrm flipV="1">
              <a:off x="2469" y="3544"/>
              <a:ext cx="1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Line 103"/>
            <p:cNvSpPr>
              <a:spLocks noChangeShapeType="1"/>
            </p:cNvSpPr>
            <p:nvPr/>
          </p:nvSpPr>
          <p:spPr bwMode="auto">
            <a:xfrm flipV="1">
              <a:off x="2708" y="3544"/>
              <a:ext cx="1" cy="3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Line 104"/>
            <p:cNvSpPr>
              <a:spLocks noChangeShapeType="1"/>
            </p:cNvSpPr>
            <p:nvPr/>
          </p:nvSpPr>
          <p:spPr bwMode="auto">
            <a:xfrm flipV="1">
              <a:off x="2955" y="3544"/>
              <a:ext cx="1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Line 105"/>
            <p:cNvSpPr>
              <a:spLocks noChangeShapeType="1"/>
            </p:cNvSpPr>
            <p:nvPr/>
          </p:nvSpPr>
          <p:spPr bwMode="auto">
            <a:xfrm flipV="1">
              <a:off x="3194" y="3544"/>
              <a:ext cx="1" cy="3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Line 106"/>
            <p:cNvSpPr>
              <a:spLocks noChangeShapeType="1"/>
            </p:cNvSpPr>
            <p:nvPr/>
          </p:nvSpPr>
          <p:spPr bwMode="auto">
            <a:xfrm flipV="1">
              <a:off x="3433" y="3544"/>
              <a:ext cx="1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Line 107"/>
            <p:cNvSpPr>
              <a:spLocks noChangeShapeType="1"/>
            </p:cNvSpPr>
            <p:nvPr/>
          </p:nvSpPr>
          <p:spPr bwMode="auto">
            <a:xfrm flipV="1">
              <a:off x="3672" y="3544"/>
              <a:ext cx="1" cy="3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Line 108"/>
            <p:cNvSpPr>
              <a:spLocks noChangeShapeType="1"/>
            </p:cNvSpPr>
            <p:nvPr/>
          </p:nvSpPr>
          <p:spPr bwMode="auto">
            <a:xfrm flipV="1">
              <a:off x="3910" y="3544"/>
              <a:ext cx="1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Line 109"/>
            <p:cNvSpPr>
              <a:spLocks noChangeShapeType="1"/>
            </p:cNvSpPr>
            <p:nvPr/>
          </p:nvSpPr>
          <p:spPr bwMode="auto">
            <a:xfrm flipV="1">
              <a:off x="4149" y="3544"/>
              <a:ext cx="1" cy="3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1" name="Line 110"/>
            <p:cNvSpPr>
              <a:spLocks noChangeShapeType="1"/>
            </p:cNvSpPr>
            <p:nvPr/>
          </p:nvSpPr>
          <p:spPr bwMode="auto">
            <a:xfrm>
              <a:off x="1275" y="3544"/>
              <a:ext cx="287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11"/>
          <p:cNvGrpSpPr>
            <a:grpSpLocks/>
          </p:cNvGrpSpPr>
          <p:nvPr/>
        </p:nvGrpSpPr>
        <p:grpSpPr bwMode="auto">
          <a:xfrm>
            <a:off x="5445125" y="1809750"/>
            <a:ext cx="180975" cy="1487488"/>
            <a:chOff x="1002" y="1079"/>
            <a:chExt cx="199" cy="2632"/>
          </a:xfrm>
        </p:grpSpPr>
        <p:sp>
          <p:nvSpPr>
            <p:cNvPr id="5242" name="Rectangle 112"/>
            <p:cNvSpPr>
              <a:spLocks noChangeArrowheads="1"/>
            </p:cNvSpPr>
            <p:nvPr/>
          </p:nvSpPr>
          <p:spPr bwMode="auto">
            <a:xfrm>
              <a:off x="1138" y="3495"/>
              <a:ext cx="63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000"/>
            </a:p>
          </p:txBody>
        </p:sp>
        <p:sp>
          <p:nvSpPr>
            <p:cNvPr id="5243" name="Rectangle 113"/>
            <p:cNvSpPr>
              <a:spLocks noChangeArrowheads="1"/>
            </p:cNvSpPr>
            <p:nvPr/>
          </p:nvSpPr>
          <p:spPr bwMode="auto">
            <a:xfrm>
              <a:off x="1074" y="3009"/>
              <a:ext cx="125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000"/>
            </a:p>
          </p:txBody>
        </p:sp>
        <p:sp>
          <p:nvSpPr>
            <p:cNvPr id="5244" name="Rectangle 114"/>
            <p:cNvSpPr>
              <a:spLocks noChangeArrowheads="1"/>
            </p:cNvSpPr>
            <p:nvPr/>
          </p:nvSpPr>
          <p:spPr bwMode="auto">
            <a:xfrm>
              <a:off x="1074" y="2534"/>
              <a:ext cx="125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000"/>
            </a:p>
          </p:txBody>
        </p:sp>
        <p:sp>
          <p:nvSpPr>
            <p:cNvPr id="5245" name="Rectangle 115"/>
            <p:cNvSpPr>
              <a:spLocks noChangeArrowheads="1"/>
            </p:cNvSpPr>
            <p:nvPr/>
          </p:nvSpPr>
          <p:spPr bwMode="auto">
            <a:xfrm>
              <a:off x="1074" y="2040"/>
              <a:ext cx="125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000"/>
            </a:p>
          </p:txBody>
        </p:sp>
        <p:sp>
          <p:nvSpPr>
            <p:cNvPr id="5246" name="Rectangle 116"/>
            <p:cNvSpPr>
              <a:spLocks noChangeArrowheads="1"/>
            </p:cNvSpPr>
            <p:nvPr/>
          </p:nvSpPr>
          <p:spPr bwMode="auto">
            <a:xfrm>
              <a:off x="1074" y="1562"/>
              <a:ext cx="125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000"/>
            </a:p>
          </p:txBody>
        </p:sp>
        <p:sp>
          <p:nvSpPr>
            <p:cNvPr id="5247" name="Rectangle 117"/>
            <p:cNvSpPr>
              <a:spLocks noChangeArrowheads="1"/>
            </p:cNvSpPr>
            <p:nvPr/>
          </p:nvSpPr>
          <p:spPr bwMode="auto">
            <a:xfrm>
              <a:off x="1002" y="1079"/>
              <a:ext cx="189" cy="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000"/>
            </a:p>
          </p:txBody>
        </p:sp>
      </p:grp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5692775" y="1871663"/>
            <a:ext cx="31750" cy="1366837"/>
            <a:chOff x="1241" y="1130"/>
            <a:chExt cx="35" cy="2415"/>
          </a:xfrm>
        </p:grpSpPr>
        <p:sp>
          <p:nvSpPr>
            <p:cNvPr id="5230" name="Line 119"/>
            <p:cNvSpPr>
              <a:spLocks noChangeShapeType="1"/>
            </p:cNvSpPr>
            <p:nvPr/>
          </p:nvSpPr>
          <p:spPr bwMode="auto">
            <a:xfrm flipH="1">
              <a:off x="1241" y="3544"/>
              <a:ext cx="3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Line 120"/>
            <p:cNvSpPr>
              <a:spLocks noChangeShapeType="1"/>
            </p:cNvSpPr>
            <p:nvPr/>
          </p:nvSpPr>
          <p:spPr bwMode="auto">
            <a:xfrm flipH="1">
              <a:off x="1258" y="3305"/>
              <a:ext cx="1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Line 121"/>
            <p:cNvSpPr>
              <a:spLocks noChangeShapeType="1"/>
            </p:cNvSpPr>
            <p:nvPr/>
          </p:nvSpPr>
          <p:spPr bwMode="auto">
            <a:xfrm flipH="1">
              <a:off x="1241" y="3058"/>
              <a:ext cx="3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Line 122"/>
            <p:cNvSpPr>
              <a:spLocks noChangeShapeType="1"/>
            </p:cNvSpPr>
            <p:nvPr/>
          </p:nvSpPr>
          <p:spPr bwMode="auto">
            <a:xfrm flipH="1">
              <a:off x="1258" y="2819"/>
              <a:ext cx="1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Line 123"/>
            <p:cNvSpPr>
              <a:spLocks noChangeShapeType="1"/>
            </p:cNvSpPr>
            <p:nvPr/>
          </p:nvSpPr>
          <p:spPr bwMode="auto">
            <a:xfrm flipH="1">
              <a:off x="1241" y="2580"/>
              <a:ext cx="3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Line 124"/>
            <p:cNvSpPr>
              <a:spLocks noChangeShapeType="1"/>
            </p:cNvSpPr>
            <p:nvPr/>
          </p:nvSpPr>
          <p:spPr bwMode="auto">
            <a:xfrm flipH="1">
              <a:off x="1258" y="2333"/>
              <a:ext cx="1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Line 125"/>
            <p:cNvSpPr>
              <a:spLocks noChangeShapeType="1"/>
            </p:cNvSpPr>
            <p:nvPr/>
          </p:nvSpPr>
          <p:spPr bwMode="auto">
            <a:xfrm flipH="1">
              <a:off x="1241" y="2094"/>
              <a:ext cx="3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Line 126"/>
            <p:cNvSpPr>
              <a:spLocks noChangeShapeType="1"/>
            </p:cNvSpPr>
            <p:nvPr/>
          </p:nvSpPr>
          <p:spPr bwMode="auto">
            <a:xfrm flipH="1">
              <a:off x="1258" y="1855"/>
              <a:ext cx="1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Line 127"/>
            <p:cNvSpPr>
              <a:spLocks noChangeShapeType="1"/>
            </p:cNvSpPr>
            <p:nvPr/>
          </p:nvSpPr>
          <p:spPr bwMode="auto">
            <a:xfrm flipH="1">
              <a:off x="1241" y="1616"/>
              <a:ext cx="3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Line 128"/>
            <p:cNvSpPr>
              <a:spLocks noChangeShapeType="1"/>
            </p:cNvSpPr>
            <p:nvPr/>
          </p:nvSpPr>
          <p:spPr bwMode="auto">
            <a:xfrm flipH="1">
              <a:off x="1258" y="1369"/>
              <a:ext cx="1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Line 129"/>
            <p:cNvSpPr>
              <a:spLocks noChangeShapeType="1"/>
            </p:cNvSpPr>
            <p:nvPr/>
          </p:nvSpPr>
          <p:spPr bwMode="auto">
            <a:xfrm flipH="1">
              <a:off x="1241" y="1130"/>
              <a:ext cx="3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Line 130"/>
            <p:cNvSpPr>
              <a:spLocks noChangeShapeType="1"/>
            </p:cNvSpPr>
            <p:nvPr/>
          </p:nvSpPr>
          <p:spPr bwMode="auto">
            <a:xfrm flipV="1">
              <a:off x="1275" y="1130"/>
              <a:ext cx="1" cy="241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4" name="Line 131"/>
          <p:cNvSpPr>
            <a:spLocks noChangeShapeType="1"/>
          </p:cNvSpPr>
          <p:nvPr/>
        </p:nvSpPr>
        <p:spPr bwMode="auto">
          <a:xfrm>
            <a:off x="5724525" y="1871663"/>
            <a:ext cx="0" cy="0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32"/>
          <p:cNvSpPr>
            <a:spLocks noChangeShapeType="1"/>
          </p:cNvSpPr>
          <p:nvPr/>
        </p:nvSpPr>
        <p:spPr bwMode="auto">
          <a:xfrm>
            <a:off x="6783388" y="3236913"/>
            <a:ext cx="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33"/>
          <p:cNvSpPr>
            <a:spLocks noChangeShapeType="1"/>
          </p:cNvSpPr>
          <p:nvPr/>
        </p:nvSpPr>
        <p:spPr bwMode="auto">
          <a:xfrm>
            <a:off x="5724525" y="1871663"/>
            <a:ext cx="0" cy="0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34"/>
          <p:cNvSpPr>
            <a:spLocks noChangeShapeType="1"/>
          </p:cNvSpPr>
          <p:nvPr/>
        </p:nvSpPr>
        <p:spPr bwMode="auto">
          <a:xfrm>
            <a:off x="5724525" y="1871663"/>
            <a:ext cx="0" cy="0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135"/>
          <p:cNvSpPr>
            <a:spLocks noChangeShapeType="1"/>
          </p:cNvSpPr>
          <p:nvPr/>
        </p:nvSpPr>
        <p:spPr bwMode="auto">
          <a:xfrm>
            <a:off x="5724525" y="1871663"/>
            <a:ext cx="0" cy="0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Freeform 136"/>
          <p:cNvSpPr>
            <a:spLocks/>
          </p:cNvSpPr>
          <p:nvPr/>
        </p:nvSpPr>
        <p:spPr bwMode="auto">
          <a:xfrm>
            <a:off x="5722938" y="1871663"/>
            <a:ext cx="2670175" cy="457200"/>
          </a:xfrm>
          <a:custGeom>
            <a:avLst/>
            <a:gdLst>
              <a:gd name="T0" fmla="*/ 0 w 1864"/>
              <a:gd name="T1" fmla="*/ 0 h 452"/>
              <a:gd name="T2" fmla="*/ 2147483647 w 1864"/>
              <a:gd name="T3" fmla="*/ 0 h 452"/>
              <a:gd name="T4" fmla="*/ 2147483647 w 1864"/>
              <a:gd name="T5" fmla="*/ 2147483647 h 452"/>
              <a:gd name="T6" fmla="*/ 2147483647 w 1864"/>
              <a:gd name="T7" fmla="*/ 2147483647 h 452"/>
              <a:gd name="T8" fmla="*/ 2147483647 w 1864"/>
              <a:gd name="T9" fmla="*/ 2147483647 h 452"/>
              <a:gd name="T10" fmla="*/ 2147483647 w 1864"/>
              <a:gd name="T11" fmla="*/ 2147483647 h 452"/>
              <a:gd name="T12" fmla="*/ 2147483647 w 1864"/>
              <a:gd name="T13" fmla="*/ 2147483647 h 452"/>
              <a:gd name="T14" fmla="*/ 2147483647 w 1864"/>
              <a:gd name="T15" fmla="*/ 2147483647 h 4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64"/>
              <a:gd name="T25" fmla="*/ 0 h 452"/>
              <a:gd name="T26" fmla="*/ 1864 w 1864"/>
              <a:gd name="T27" fmla="*/ 452 h 4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64" h="452">
                <a:moveTo>
                  <a:pt x="0" y="0"/>
                </a:moveTo>
                <a:lnTo>
                  <a:pt x="1204" y="0"/>
                </a:lnTo>
                <a:lnTo>
                  <a:pt x="1204" y="156"/>
                </a:lnTo>
                <a:lnTo>
                  <a:pt x="1420" y="156"/>
                </a:lnTo>
                <a:lnTo>
                  <a:pt x="1420" y="300"/>
                </a:lnTo>
                <a:lnTo>
                  <a:pt x="1764" y="300"/>
                </a:lnTo>
                <a:lnTo>
                  <a:pt x="1764" y="452"/>
                </a:lnTo>
                <a:lnTo>
                  <a:pt x="1864" y="452"/>
                </a:lnTo>
              </a:path>
            </a:pathLst>
          </a:custGeom>
          <a:solidFill>
            <a:schemeClr val="bg1">
              <a:alpha val="50195"/>
            </a:schemeClr>
          </a:solidFill>
          <a:ln w="28575">
            <a:solidFill>
              <a:srgbClr val="FF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9" name="Group 137"/>
          <p:cNvGrpSpPr>
            <a:grpSpLocks/>
          </p:cNvGrpSpPr>
          <p:nvPr/>
        </p:nvGrpSpPr>
        <p:grpSpPr bwMode="auto">
          <a:xfrm>
            <a:off x="5757863" y="1874838"/>
            <a:ext cx="2073275" cy="1347787"/>
            <a:chOff x="1015" y="1238"/>
            <a:chExt cx="3301" cy="2134"/>
          </a:xfrm>
        </p:grpSpPr>
        <p:sp>
          <p:nvSpPr>
            <p:cNvPr id="5198" name="Line 138"/>
            <p:cNvSpPr>
              <a:spLocks noChangeShapeType="1"/>
            </p:cNvSpPr>
            <p:nvPr/>
          </p:nvSpPr>
          <p:spPr bwMode="auto">
            <a:xfrm>
              <a:off x="1015" y="1238"/>
              <a:ext cx="10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139"/>
            <p:cNvSpPr>
              <a:spLocks noChangeShapeType="1"/>
            </p:cNvSpPr>
            <p:nvPr/>
          </p:nvSpPr>
          <p:spPr bwMode="auto">
            <a:xfrm>
              <a:off x="1118" y="1238"/>
              <a:ext cx="0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140"/>
            <p:cNvSpPr>
              <a:spLocks noChangeShapeType="1"/>
            </p:cNvSpPr>
            <p:nvPr/>
          </p:nvSpPr>
          <p:spPr bwMode="auto">
            <a:xfrm>
              <a:off x="1118" y="1371"/>
              <a:ext cx="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141"/>
            <p:cNvSpPr>
              <a:spLocks noChangeShapeType="1"/>
            </p:cNvSpPr>
            <p:nvPr/>
          </p:nvSpPr>
          <p:spPr bwMode="auto">
            <a:xfrm>
              <a:off x="1140" y="1371"/>
              <a:ext cx="0" cy="1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142"/>
            <p:cNvSpPr>
              <a:spLocks noChangeShapeType="1"/>
            </p:cNvSpPr>
            <p:nvPr/>
          </p:nvSpPr>
          <p:spPr bwMode="auto">
            <a:xfrm>
              <a:off x="1140" y="1505"/>
              <a:ext cx="22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143"/>
            <p:cNvSpPr>
              <a:spLocks noChangeShapeType="1"/>
            </p:cNvSpPr>
            <p:nvPr/>
          </p:nvSpPr>
          <p:spPr bwMode="auto">
            <a:xfrm>
              <a:off x="1369" y="1505"/>
              <a:ext cx="0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144"/>
            <p:cNvSpPr>
              <a:spLocks noChangeShapeType="1"/>
            </p:cNvSpPr>
            <p:nvPr/>
          </p:nvSpPr>
          <p:spPr bwMode="auto">
            <a:xfrm>
              <a:off x="1369" y="1638"/>
              <a:ext cx="3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145"/>
            <p:cNvSpPr>
              <a:spLocks noChangeShapeType="1"/>
            </p:cNvSpPr>
            <p:nvPr/>
          </p:nvSpPr>
          <p:spPr bwMode="auto">
            <a:xfrm>
              <a:off x="1689" y="1638"/>
              <a:ext cx="0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146"/>
            <p:cNvSpPr>
              <a:spLocks noChangeShapeType="1"/>
            </p:cNvSpPr>
            <p:nvPr/>
          </p:nvSpPr>
          <p:spPr bwMode="auto">
            <a:xfrm>
              <a:off x="1689" y="1771"/>
              <a:ext cx="7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47"/>
            <p:cNvSpPr>
              <a:spLocks noChangeShapeType="1"/>
            </p:cNvSpPr>
            <p:nvPr/>
          </p:nvSpPr>
          <p:spPr bwMode="auto">
            <a:xfrm>
              <a:off x="1768" y="1771"/>
              <a:ext cx="0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148"/>
            <p:cNvSpPr>
              <a:spLocks noChangeShapeType="1"/>
            </p:cNvSpPr>
            <p:nvPr/>
          </p:nvSpPr>
          <p:spPr bwMode="auto">
            <a:xfrm>
              <a:off x="1768" y="1904"/>
              <a:ext cx="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149"/>
            <p:cNvSpPr>
              <a:spLocks noChangeShapeType="1"/>
            </p:cNvSpPr>
            <p:nvPr/>
          </p:nvSpPr>
          <p:spPr bwMode="auto">
            <a:xfrm>
              <a:off x="1837" y="1904"/>
              <a:ext cx="0" cy="1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150"/>
            <p:cNvSpPr>
              <a:spLocks noChangeShapeType="1"/>
            </p:cNvSpPr>
            <p:nvPr/>
          </p:nvSpPr>
          <p:spPr bwMode="auto">
            <a:xfrm>
              <a:off x="1837" y="2038"/>
              <a:ext cx="2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151"/>
            <p:cNvSpPr>
              <a:spLocks noChangeShapeType="1"/>
            </p:cNvSpPr>
            <p:nvPr/>
          </p:nvSpPr>
          <p:spPr bwMode="auto">
            <a:xfrm>
              <a:off x="2100" y="2038"/>
              <a:ext cx="0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52"/>
            <p:cNvSpPr>
              <a:spLocks noChangeShapeType="1"/>
            </p:cNvSpPr>
            <p:nvPr/>
          </p:nvSpPr>
          <p:spPr bwMode="auto">
            <a:xfrm>
              <a:off x="2100" y="2171"/>
              <a:ext cx="5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Line 153"/>
            <p:cNvSpPr>
              <a:spLocks noChangeShapeType="1"/>
            </p:cNvSpPr>
            <p:nvPr/>
          </p:nvSpPr>
          <p:spPr bwMode="auto">
            <a:xfrm>
              <a:off x="2157" y="2171"/>
              <a:ext cx="0" cy="1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154"/>
            <p:cNvSpPr>
              <a:spLocks noChangeShapeType="1"/>
            </p:cNvSpPr>
            <p:nvPr/>
          </p:nvSpPr>
          <p:spPr bwMode="auto">
            <a:xfrm>
              <a:off x="2157" y="2305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155"/>
            <p:cNvSpPr>
              <a:spLocks noChangeShapeType="1"/>
            </p:cNvSpPr>
            <p:nvPr/>
          </p:nvSpPr>
          <p:spPr bwMode="auto">
            <a:xfrm>
              <a:off x="2397" y="2305"/>
              <a:ext cx="0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Line 156"/>
            <p:cNvSpPr>
              <a:spLocks noChangeShapeType="1"/>
            </p:cNvSpPr>
            <p:nvPr/>
          </p:nvSpPr>
          <p:spPr bwMode="auto">
            <a:xfrm>
              <a:off x="2397" y="2438"/>
              <a:ext cx="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157"/>
            <p:cNvSpPr>
              <a:spLocks noChangeShapeType="1"/>
            </p:cNvSpPr>
            <p:nvPr/>
          </p:nvSpPr>
          <p:spPr bwMode="auto">
            <a:xfrm>
              <a:off x="2465" y="2438"/>
              <a:ext cx="0" cy="1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Line 158"/>
            <p:cNvSpPr>
              <a:spLocks noChangeShapeType="1"/>
            </p:cNvSpPr>
            <p:nvPr/>
          </p:nvSpPr>
          <p:spPr bwMode="auto">
            <a:xfrm>
              <a:off x="2465" y="2572"/>
              <a:ext cx="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Line 159"/>
            <p:cNvSpPr>
              <a:spLocks noChangeShapeType="1"/>
            </p:cNvSpPr>
            <p:nvPr/>
          </p:nvSpPr>
          <p:spPr bwMode="auto">
            <a:xfrm>
              <a:off x="2465" y="2572"/>
              <a:ext cx="0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160"/>
            <p:cNvSpPr>
              <a:spLocks noChangeShapeType="1"/>
            </p:cNvSpPr>
            <p:nvPr/>
          </p:nvSpPr>
          <p:spPr bwMode="auto">
            <a:xfrm>
              <a:off x="2465" y="2705"/>
              <a:ext cx="5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Line 161"/>
            <p:cNvSpPr>
              <a:spLocks noChangeShapeType="1"/>
            </p:cNvSpPr>
            <p:nvPr/>
          </p:nvSpPr>
          <p:spPr bwMode="auto">
            <a:xfrm>
              <a:off x="2522" y="2705"/>
              <a:ext cx="0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Line 162"/>
            <p:cNvSpPr>
              <a:spLocks noChangeShapeType="1"/>
            </p:cNvSpPr>
            <p:nvPr/>
          </p:nvSpPr>
          <p:spPr bwMode="auto">
            <a:xfrm>
              <a:off x="2522" y="2838"/>
              <a:ext cx="3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163"/>
            <p:cNvSpPr>
              <a:spLocks noChangeShapeType="1"/>
            </p:cNvSpPr>
            <p:nvPr/>
          </p:nvSpPr>
          <p:spPr bwMode="auto">
            <a:xfrm>
              <a:off x="2557" y="2838"/>
              <a:ext cx="0" cy="1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Line 164"/>
            <p:cNvSpPr>
              <a:spLocks noChangeShapeType="1"/>
            </p:cNvSpPr>
            <p:nvPr/>
          </p:nvSpPr>
          <p:spPr bwMode="auto">
            <a:xfrm>
              <a:off x="2557" y="2972"/>
              <a:ext cx="12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Line 165"/>
            <p:cNvSpPr>
              <a:spLocks noChangeShapeType="1"/>
            </p:cNvSpPr>
            <p:nvPr/>
          </p:nvSpPr>
          <p:spPr bwMode="auto">
            <a:xfrm>
              <a:off x="2682" y="2972"/>
              <a:ext cx="0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Line 166"/>
            <p:cNvSpPr>
              <a:spLocks noChangeShapeType="1"/>
            </p:cNvSpPr>
            <p:nvPr/>
          </p:nvSpPr>
          <p:spPr bwMode="auto">
            <a:xfrm>
              <a:off x="2682" y="3105"/>
              <a:ext cx="20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Line 167"/>
            <p:cNvSpPr>
              <a:spLocks noChangeShapeType="1"/>
            </p:cNvSpPr>
            <p:nvPr/>
          </p:nvSpPr>
          <p:spPr bwMode="auto">
            <a:xfrm>
              <a:off x="2888" y="3105"/>
              <a:ext cx="0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Line 168"/>
            <p:cNvSpPr>
              <a:spLocks noChangeShapeType="1"/>
            </p:cNvSpPr>
            <p:nvPr/>
          </p:nvSpPr>
          <p:spPr bwMode="auto">
            <a:xfrm>
              <a:off x="2888" y="3238"/>
              <a:ext cx="14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Line 169"/>
            <p:cNvSpPr>
              <a:spLocks noChangeShapeType="1"/>
            </p:cNvSpPr>
            <p:nvPr/>
          </p:nvSpPr>
          <p:spPr bwMode="auto">
            <a:xfrm>
              <a:off x="4316" y="3238"/>
              <a:ext cx="0" cy="1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1" name="Text Box 170"/>
          <p:cNvSpPr txBox="1">
            <a:spLocks noChangeArrowheads="1"/>
          </p:cNvSpPr>
          <p:nvPr/>
        </p:nvSpPr>
        <p:spPr bwMode="auto">
          <a:xfrm>
            <a:off x="7140575" y="2217738"/>
            <a:ext cx="1000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700" b="1"/>
              <a:t>Premarin (5mg/kg)</a:t>
            </a:r>
            <a:r>
              <a:rPr lang="en-US" sz="700" b="1">
                <a:solidFill>
                  <a:srgbClr val="0000CC"/>
                </a:solidFill>
              </a:rPr>
              <a:t> </a:t>
            </a:r>
          </a:p>
          <a:p>
            <a:pPr algn="ctr" eaLnBrk="0" hangingPunct="0"/>
            <a:r>
              <a:rPr lang="en-US" sz="700"/>
              <a:t>66%</a:t>
            </a:r>
          </a:p>
          <a:p>
            <a:pPr algn="ctr" eaLnBrk="0" hangingPunct="0"/>
            <a:r>
              <a:rPr lang="en-US" sz="700"/>
              <a:t>n=9</a:t>
            </a:r>
          </a:p>
        </p:txBody>
      </p:sp>
      <p:sp>
        <p:nvSpPr>
          <p:cNvPr id="5142" name="Text Box 171"/>
          <p:cNvSpPr txBox="1">
            <a:spLocks noChangeArrowheads="1"/>
          </p:cNvSpPr>
          <p:nvPr/>
        </p:nvSpPr>
        <p:spPr bwMode="auto">
          <a:xfrm>
            <a:off x="6834188" y="2689225"/>
            <a:ext cx="12541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700" b="1">
                <a:solidFill>
                  <a:srgbClr val="0000FF"/>
                </a:solidFill>
              </a:rPr>
              <a:t>Vehicle Control</a:t>
            </a:r>
            <a:r>
              <a:rPr lang="en-US" sz="700">
                <a:solidFill>
                  <a:srgbClr val="0000FF"/>
                </a:solidFill>
              </a:rPr>
              <a:t> </a:t>
            </a:r>
          </a:p>
          <a:p>
            <a:pPr algn="ctr" eaLnBrk="0" hangingPunct="0"/>
            <a:r>
              <a:rPr lang="en-US" sz="700">
                <a:solidFill>
                  <a:srgbClr val="0000FF"/>
                </a:solidFill>
              </a:rPr>
              <a:t>0%</a:t>
            </a:r>
          </a:p>
          <a:p>
            <a:pPr algn="ctr" eaLnBrk="0" hangingPunct="0"/>
            <a:r>
              <a:rPr lang="en-US" sz="700">
                <a:solidFill>
                  <a:srgbClr val="0000FF"/>
                </a:solidFill>
              </a:rPr>
              <a:t>n=16</a:t>
            </a:r>
          </a:p>
        </p:txBody>
      </p:sp>
      <p:sp>
        <p:nvSpPr>
          <p:cNvPr id="29719" name="Text Box 172"/>
          <p:cNvSpPr txBox="1">
            <a:spLocks noChangeArrowheads="1"/>
          </p:cNvSpPr>
          <p:nvPr/>
        </p:nvSpPr>
        <p:spPr bwMode="auto">
          <a:xfrm>
            <a:off x="4953000" y="1357313"/>
            <a:ext cx="3838575" cy="3048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/>
              <a:t>DARPA Estrogen Therapy in Rodents</a:t>
            </a:r>
          </a:p>
        </p:txBody>
      </p:sp>
      <p:sp>
        <p:nvSpPr>
          <p:cNvPr id="5144" name="Text Box 173"/>
          <p:cNvSpPr txBox="1">
            <a:spLocks noChangeArrowheads="1"/>
          </p:cNvSpPr>
          <p:nvPr/>
        </p:nvSpPr>
        <p:spPr bwMode="auto">
          <a:xfrm>
            <a:off x="457200" y="1143000"/>
            <a:ext cx="4343400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>
                <a:solidFill>
                  <a:srgbClr val="A50021"/>
                </a:solidFill>
              </a:rPr>
              <a:t>Female animals survive hemorrhagic shock </a:t>
            </a:r>
            <a:br>
              <a:rPr lang="en-US" sz="1400" b="1" i="1">
                <a:solidFill>
                  <a:srgbClr val="A50021"/>
                </a:solidFill>
              </a:rPr>
            </a:br>
            <a:r>
              <a:rPr lang="en-US" sz="1400" b="1" i="1">
                <a:solidFill>
                  <a:srgbClr val="A50021"/>
                </a:solidFill>
              </a:rPr>
              <a:t>better than males by a factor of two  </a:t>
            </a:r>
          </a:p>
        </p:txBody>
      </p:sp>
      <p:grpSp>
        <p:nvGrpSpPr>
          <p:cNvPr id="10" name="Group 174"/>
          <p:cNvGrpSpPr>
            <a:grpSpLocks/>
          </p:cNvGrpSpPr>
          <p:nvPr/>
        </p:nvGrpSpPr>
        <p:grpSpPr bwMode="auto">
          <a:xfrm>
            <a:off x="1487488" y="1798638"/>
            <a:ext cx="312737" cy="1420812"/>
            <a:chOff x="2553" y="2577"/>
            <a:chExt cx="216" cy="986"/>
          </a:xfrm>
        </p:grpSpPr>
        <p:sp>
          <p:nvSpPr>
            <p:cNvPr id="5194" name="Rectangle 175"/>
            <p:cNvSpPr>
              <a:spLocks noChangeArrowheads="1"/>
            </p:cNvSpPr>
            <p:nvPr/>
          </p:nvSpPr>
          <p:spPr bwMode="auto">
            <a:xfrm>
              <a:off x="2553" y="3405"/>
              <a:ext cx="2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 b="1"/>
                <a:t>20</a:t>
              </a:r>
            </a:p>
          </p:txBody>
        </p:sp>
        <p:sp>
          <p:nvSpPr>
            <p:cNvPr id="5195" name="Rectangle 176"/>
            <p:cNvSpPr>
              <a:spLocks noChangeArrowheads="1"/>
            </p:cNvSpPr>
            <p:nvPr/>
          </p:nvSpPr>
          <p:spPr bwMode="auto">
            <a:xfrm>
              <a:off x="2553" y="3129"/>
              <a:ext cx="215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 b="1"/>
                <a:t>30</a:t>
              </a:r>
            </a:p>
          </p:txBody>
        </p:sp>
        <p:sp>
          <p:nvSpPr>
            <p:cNvPr id="5196" name="Rectangle 177"/>
            <p:cNvSpPr>
              <a:spLocks noChangeArrowheads="1"/>
            </p:cNvSpPr>
            <p:nvPr/>
          </p:nvSpPr>
          <p:spPr bwMode="auto">
            <a:xfrm>
              <a:off x="2553" y="2853"/>
              <a:ext cx="21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 b="1"/>
                <a:t>40</a:t>
              </a:r>
            </a:p>
          </p:txBody>
        </p:sp>
        <p:sp>
          <p:nvSpPr>
            <p:cNvPr id="5197" name="Rectangle 178"/>
            <p:cNvSpPr>
              <a:spLocks noChangeArrowheads="1"/>
            </p:cNvSpPr>
            <p:nvPr/>
          </p:nvSpPr>
          <p:spPr bwMode="auto">
            <a:xfrm>
              <a:off x="2553" y="2577"/>
              <a:ext cx="216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900" b="1"/>
                <a:t>50</a:t>
              </a:r>
            </a:p>
          </p:txBody>
        </p:sp>
      </p:grpSp>
      <p:sp>
        <p:nvSpPr>
          <p:cNvPr id="5146" name="Rectangle 179"/>
          <p:cNvSpPr>
            <a:spLocks noChangeArrowheads="1"/>
          </p:cNvSpPr>
          <p:nvPr/>
        </p:nvSpPr>
        <p:spPr bwMode="auto">
          <a:xfrm rot="-5400000">
            <a:off x="651668" y="2320132"/>
            <a:ext cx="1516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900" b="1"/>
              <a:t>Cardiac Output</a:t>
            </a:r>
          </a:p>
        </p:txBody>
      </p:sp>
      <p:sp>
        <p:nvSpPr>
          <p:cNvPr id="5147" name="Line 180"/>
          <p:cNvSpPr>
            <a:spLocks noChangeShapeType="1"/>
          </p:cNvSpPr>
          <p:nvPr/>
        </p:nvSpPr>
        <p:spPr bwMode="auto">
          <a:xfrm flipV="1">
            <a:off x="1787525" y="1922463"/>
            <a:ext cx="0" cy="1203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181"/>
          <p:cNvSpPr>
            <a:spLocks noChangeShapeType="1"/>
          </p:cNvSpPr>
          <p:nvPr/>
        </p:nvSpPr>
        <p:spPr bwMode="auto">
          <a:xfrm>
            <a:off x="1763713" y="3125788"/>
            <a:ext cx="23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49" name="Line 182"/>
          <p:cNvSpPr>
            <a:spLocks noChangeShapeType="1"/>
          </p:cNvSpPr>
          <p:nvPr/>
        </p:nvSpPr>
        <p:spPr bwMode="auto">
          <a:xfrm>
            <a:off x="1763713" y="2725738"/>
            <a:ext cx="23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50" name="Line 183"/>
          <p:cNvSpPr>
            <a:spLocks noChangeShapeType="1"/>
          </p:cNvSpPr>
          <p:nvPr/>
        </p:nvSpPr>
        <p:spPr bwMode="auto">
          <a:xfrm>
            <a:off x="1763713" y="2322513"/>
            <a:ext cx="23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51" name="Line 184"/>
          <p:cNvSpPr>
            <a:spLocks noChangeShapeType="1"/>
          </p:cNvSpPr>
          <p:nvPr/>
        </p:nvSpPr>
        <p:spPr bwMode="auto">
          <a:xfrm>
            <a:off x="1763713" y="1922463"/>
            <a:ext cx="23812" cy="0"/>
          </a:xfrm>
          <a:prstGeom prst="line">
            <a:avLst/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85"/>
          <p:cNvGrpSpPr>
            <a:grpSpLocks/>
          </p:cNvGrpSpPr>
          <p:nvPr/>
        </p:nvGrpSpPr>
        <p:grpSpPr bwMode="auto">
          <a:xfrm>
            <a:off x="2979738" y="2295525"/>
            <a:ext cx="461962" cy="830263"/>
            <a:chOff x="3804" y="2922"/>
            <a:chExt cx="319" cy="576"/>
          </a:xfrm>
        </p:grpSpPr>
        <p:sp>
          <p:nvSpPr>
            <p:cNvPr id="5183" name="Line 186"/>
            <p:cNvSpPr>
              <a:spLocks noChangeShapeType="1"/>
            </p:cNvSpPr>
            <p:nvPr/>
          </p:nvSpPr>
          <p:spPr bwMode="auto">
            <a:xfrm>
              <a:off x="3870" y="349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187"/>
            <p:cNvSpPr>
              <a:spLocks/>
            </p:cNvSpPr>
            <p:nvPr/>
          </p:nvSpPr>
          <p:spPr bwMode="auto">
            <a:xfrm>
              <a:off x="3804" y="2963"/>
              <a:ext cx="133" cy="535"/>
            </a:xfrm>
            <a:custGeom>
              <a:avLst/>
              <a:gdLst>
                <a:gd name="T0" fmla="*/ 0 w 247"/>
                <a:gd name="T1" fmla="*/ 7 h 1289"/>
                <a:gd name="T2" fmla="*/ 0 w 247"/>
                <a:gd name="T3" fmla="*/ 0 h 1289"/>
                <a:gd name="T4" fmla="*/ 6 w 247"/>
                <a:gd name="T5" fmla="*/ 0 h 1289"/>
                <a:gd name="T6" fmla="*/ 6 w 247"/>
                <a:gd name="T7" fmla="*/ 7 h 1289"/>
                <a:gd name="T8" fmla="*/ 0 w 247"/>
                <a:gd name="T9" fmla="*/ 7 h 1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1289"/>
                <a:gd name="T17" fmla="*/ 247 w 247"/>
                <a:gd name="T18" fmla="*/ 1289 h 1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1289">
                  <a:moveTo>
                    <a:pt x="0" y="1288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246" y="1288"/>
                  </a:lnTo>
                  <a:lnTo>
                    <a:pt x="0" y="1288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85" name="Freeform 188"/>
            <p:cNvSpPr>
              <a:spLocks/>
            </p:cNvSpPr>
            <p:nvPr/>
          </p:nvSpPr>
          <p:spPr bwMode="auto">
            <a:xfrm>
              <a:off x="3804" y="2963"/>
              <a:ext cx="133" cy="535"/>
            </a:xfrm>
            <a:custGeom>
              <a:avLst/>
              <a:gdLst>
                <a:gd name="T0" fmla="*/ 6 w 247"/>
                <a:gd name="T1" fmla="*/ 7 h 1289"/>
                <a:gd name="T2" fmla="*/ 6 w 247"/>
                <a:gd name="T3" fmla="*/ 0 h 1289"/>
                <a:gd name="T4" fmla="*/ 0 w 247"/>
                <a:gd name="T5" fmla="*/ 0 h 1289"/>
                <a:gd name="T6" fmla="*/ 0 w 247"/>
                <a:gd name="T7" fmla="*/ 7 h 1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"/>
                <a:gd name="T13" fmla="*/ 0 h 1289"/>
                <a:gd name="T14" fmla="*/ 247 w 247"/>
                <a:gd name="T15" fmla="*/ 1289 h 1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" h="1289">
                  <a:moveTo>
                    <a:pt x="246" y="1288"/>
                  </a:moveTo>
                  <a:lnTo>
                    <a:pt x="246" y="0"/>
                  </a:lnTo>
                  <a:lnTo>
                    <a:pt x="0" y="0"/>
                  </a:lnTo>
                  <a:lnTo>
                    <a:pt x="0" y="1288"/>
                  </a:lnTo>
                </a:path>
              </a:pathLst>
            </a:custGeom>
            <a:gradFill rotWithShape="1">
              <a:gsLst>
                <a:gs pos="0">
                  <a:srgbClr val="333399"/>
                </a:gs>
                <a:gs pos="100000">
                  <a:srgbClr val="000000"/>
                </a:gs>
              </a:gsLst>
              <a:lin ang="5400000" scaled="1"/>
            </a:gradFill>
            <a:ln w="9525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5186" name="Line 189"/>
            <p:cNvSpPr>
              <a:spLocks noChangeShapeType="1"/>
            </p:cNvSpPr>
            <p:nvPr/>
          </p:nvSpPr>
          <p:spPr bwMode="auto">
            <a:xfrm flipV="1">
              <a:off x="3870" y="2922"/>
              <a:ext cx="0" cy="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190"/>
            <p:cNvSpPr>
              <a:spLocks noChangeShapeType="1"/>
            </p:cNvSpPr>
            <p:nvPr/>
          </p:nvSpPr>
          <p:spPr bwMode="auto">
            <a:xfrm>
              <a:off x="3854" y="2922"/>
              <a:ext cx="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91"/>
            <p:cNvGrpSpPr>
              <a:grpSpLocks/>
            </p:cNvGrpSpPr>
            <p:nvPr/>
          </p:nvGrpSpPr>
          <p:grpSpPr bwMode="auto">
            <a:xfrm>
              <a:off x="3989" y="2942"/>
              <a:ext cx="134" cy="556"/>
              <a:chOff x="4025" y="2942"/>
              <a:chExt cx="134" cy="556"/>
            </a:xfrm>
          </p:grpSpPr>
          <p:sp>
            <p:nvSpPr>
              <p:cNvPr id="5189" name="Line 192"/>
              <p:cNvSpPr>
                <a:spLocks noChangeShapeType="1"/>
              </p:cNvSpPr>
              <p:nvPr/>
            </p:nvSpPr>
            <p:spPr bwMode="auto">
              <a:xfrm>
                <a:off x="4091" y="349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" name="Freeform 193"/>
              <p:cNvSpPr>
                <a:spLocks/>
              </p:cNvSpPr>
              <p:nvPr/>
            </p:nvSpPr>
            <p:spPr bwMode="auto">
              <a:xfrm>
                <a:off x="4025" y="2988"/>
                <a:ext cx="134" cy="510"/>
              </a:xfrm>
              <a:custGeom>
                <a:avLst/>
                <a:gdLst>
                  <a:gd name="T0" fmla="*/ 0 w 248"/>
                  <a:gd name="T1" fmla="*/ 6 h 1227"/>
                  <a:gd name="T2" fmla="*/ 0 w 248"/>
                  <a:gd name="T3" fmla="*/ 0 h 1227"/>
                  <a:gd name="T4" fmla="*/ 6 w 248"/>
                  <a:gd name="T5" fmla="*/ 0 h 1227"/>
                  <a:gd name="T6" fmla="*/ 6 w 248"/>
                  <a:gd name="T7" fmla="*/ 6 h 1227"/>
                  <a:gd name="T8" fmla="*/ 0 w 248"/>
                  <a:gd name="T9" fmla="*/ 6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1227"/>
                  <a:gd name="T17" fmla="*/ 248 w 248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1227">
                    <a:moveTo>
                      <a:pt x="0" y="1226"/>
                    </a:moveTo>
                    <a:lnTo>
                      <a:pt x="0" y="0"/>
                    </a:lnTo>
                    <a:lnTo>
                      <a:pt x="247" y="0"/>
                    </a:lnTo>
                    <a:lnTo>
                      <a:pt x="247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91" name="Freeform 194"/>
              <p:cNvSpPr>
                <a:spLocks/>
              </p:cNvSpPr>
              <p:nvPr/>
            </p:nvSpPr>
            <p:spPr bwMode="auto">
              <a:xfrm>
                <a:off x="4025" y="2988"/>
                <a:ext cx="134" cy="510"/>
              </a:xfrm>
              <a:custGeom>
                <a:avLst/>
                <a:gdLst>
                  <a:gd name="T0" fmla="*/ 6 w 248"/>
                  <a:gd name="T1" fmla="*/ 6 h 1227"/>
                  <a:gd name="T2" fmla="*/ 6 w 248"/>
                  <a:gd name="T3" fmla="*/ 0 h 1227"/>
                  <a:gd name="T4" fmla="*/ 0 w 248"/>
                  <a:gd name="T5" fmla="*/ 0 h 1227"/>
                  <a:gd name="T6" fmla="*/ 0 w 248"/>
                  <a:gd name="T7" fmla="*/ 6 h 12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8"/>
                  <a:gd name="T13" fmla="*/ 0 h 1227"/>
                  <a:gd name="T14" fmla="*/ 248 w 248"/>
                  <a:gd name="T15" fmla="*/ 1227 h 12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8" h="1227">
                    <a:moveTo>
                      <a:pt x="247" y="1226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1226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192" name="Line 195"/>
              <p:cNvSpPr>
                <a:spLocks noChangeShapeType="1"/>
              </p:cNvSpPr>
              <p:nvPr/>
            </p:nvSpPr>
            <p:spPr bwMode="auto">
              <a:xfrm flipV="1">
                <a:off x="4091" y="2942"/>
                <a:ext cx="0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" name="Line 196"/>
              <p:cNvSpPr>
                <a:spLocks noChangeShapeType="1"/>
              </p:cNvSpPr>
              <p:nvPr/>
            </p:nvSpPr>
            <p:spPr bwMode="auto">
              <a:xfrm>
                <a:off x="4076" y="2942"/>
                <a:ext cx="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53" name="Line 197"/>
          <p:cNvSpPr>
            <a:spLocks noChangeShapeType="1"/>
          </p:cNvSpPr>
          <p:nvPr/>
        </p:nvSpPr>
        <p:spPr bwMode="auto">
          <a:xfrm flipV="1">
            <a:off x="2971800" y="3192463"/>
            <a:ext cx="476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54" name="Rectangle 198"/>
          <p:cNvSpPr>
            <a:spLocks noChangeArrowheads="1"/>
          </p:cNvSpPr>
          <p:nvPr/>
        </p:nvSpPr>
        <p:spPr bwMode="auto">
          <a:xfrm>
            <a:off x="2968625" y="3197225"/>
            <a:ext cx="5365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800" b="1" i="1"/>
              <a:t>Female</a:t>
            </a:r>
          </a:p>
        </p:txBody>
      </p:sp>
      <p:grpSp>
        <p:nvGrpSpPr>
          <p:cNvPr id="13" name="Group 199"/>
          <p:cNvGrpSpPr>
            <a:grpSpLocks/>
          </p:cNvGrpSpPr>
          <p:nvPr/>
        </p:nvGrpSpPr>
        <p:grpSpPr bwMode="auto">
          <a:xfrm>
            <a:off x="2249488" y="1884363"/>
            <a:ext cx="569912" cy="214312"/>
            <a:chOff x="4329" y="1237"/>
            <a:chExt cx="393" cy="148"/>
          </a:xfrm>
        </p:grpSpPr>
        <p:sp>
          <p:nvSpPr>
            <p:cNvPr id="5181" name="Rectangle 200"/>
            <p:cNvSpPr>
              <a:spLocks noChangeArrowheads="1"/>
            </p:cNvSpPr>
            <p:nvPr/>
          </p:nvSpPr>
          <p:spPr bwMode="auto">
            <a:xfrm>
              <a:off x="4329" y="1275"/>
              <a:ext cx="106" cy="87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82" name="Rectangle 201"/>
            <p:cNvSpPr>
              <a:spLocks noChangeArrowheads="1"/>
            </p:cNvSpPr>
            <p:nvPr/>
          </p:nvSpPr>
          <p:spPr bwMode="auto">
            <a:xfrm>
              <a:off x="4404" y="1237"/>
              <a:ext cx="31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800" b="1"/>
                <a:t>Sham</a:t>
              </a:r>
            </a:p>
          </p:txBody>
        </p:sp>
      </p:grpSp>
      <p:grpSp>
        <p:nvGrpSpPr>
          <p:cNvPr id="14" name="Group 202"/>
          <p:cNvGrpSpPr>
            <a:grpSpLocks/>
          </p:cNvGrpSpPr>
          <p:nvPr/>
        </p:nvGrpSpPr>
        <p:grpSpPr bwMode="auto">
          <a:xfrm>
            <a:off x="2854325" y="1873250"/>
            <a:ext cx="893763" cy="214313"/>
            <a:chOff x="4329" y="1573"/>
            <a:chExt cx="616" cy="149"/>
          </a:xfrm>
        </p:grpSpPr>
        <p:sp>
          <p:nvSpPr>
            <p:cNvPr id="5179" name="Rectangle 203"/>
            <p:cNvSpPr>
              <a:spLocks noChangeArrowheads="1"/>
            </p:cNvSpPr>
            <p:nvPr/>
          </p:nvSpPr>
          <p:spPr bwMode="auto">
            <a:xfrm>
              <a:off x="4329" y="1617"/>
              <a:ext cx="106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80" name="Rectangle 204"/>
            <p:cNvSpPr>
              <a:spLocks noChangeArrowheads="1"/>
            </p:cNvSpPr>
            <p:nvPr/>
          </p:nvSpPr>
          <p:spPr bwMode="auto">
            <a:xfrm>
              <a:off x="4405" y="1573"/>
              <a:ext cx="54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800" b="1"/>
                <a:t>Hemorrhage</a:t>
              </a:r>
            </a:p>
          </p:txBody>
        </p:sp>
      </p:grpSp>
      <p:grpSp>
        <p:nvGrpSpPr>
          <p:cNvPr id="15" name="Group 205"/>
          <p:cNvGrpSpPr>
            <a:grpSpLocks/>
          </p:cNvGrpSpPr>
          <p:nvPr/>
        </p:nvGrpSpPr>
        <p:grpSpPr bwMode="auto">
          <a:xfrm>
            <a:off x="2057400" y="2303463"/>
            <a:ext cx="512763" cy="1095375"/>
            <a:chOff x="2879" y="2928"/>
            <a:chExt cx="354" cy="759"/>
          </a:xfrm>
        </p:grpSpPr>
        <p:sp>
          <p:nvSpPr>
            <p:cNvPr id="5163" name="Rectangle 206"/>
            <p:cNvSpPr>
              <a:spLocks noChangeArrowheads="1"/>
            </p:cNvSpPr>
            <p:nvPr/>
          </p:nvSpPr>
          <p:spPr bwMode="auto">
            <a:xfrm>
              <a:off x="3052" y="2935"/>
              <a:ext cx="1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/>
                <a:t>*</a:t>
              </a:r>
            </a:p>
          </p:txBody>
        </p:sp>
        <p:grpSp>
          <p:nvGrpSpPr>
            <p:cNvPr id="16" name="Group 207"/>
            <p:cNvGrpSpPr>
              <a:grpSpLocks/>
            </p:cNvGrpSpPr>
            <p:nvPr/>
          </p:nvGrpSpPr>
          <p:grpSpPr bwMode="auto">
            <a:xfrm>
              <a:off x="2879" y="2928"/>
              <a:ext cx="329" cy="759"/>
              <a:chOff x="2879" y="2928"/>
              <a:chExt cx="329" cy="759"/>
            </a:xfrm>
          </p:grpSpPr>
          <p:grpSp>
            <p:nvGrpSpPr>
              <p:cNvPr id="17" name="Group 208"/>
              <p:cNvGrpSpPr>
                <a:grpSpLocks/>
              </p:cNvGrpSpPr>
              <p:nvPr/>
            </p:nvGrpSpPr>
            <p:grpSpPr bwMode="auto">
              <a:xfrm>
                <a:off x="2882" y="2928"/>
                <a:ext cx="323" cy="570"/>
                <a:chOff x="2912" y="2928"/>
                <a:chExt cx="323" cy="570"/>
              </a:xfrm>
            </p:grpSpPr>
            <p:sp>
              <p:nvSpPr>
                <p:cNvPr id="5168" name="Line 209"/>
                <p:cNvSpPr>
                  <a:spLocks noChangeShapeType="1"/>
                </p:cNvSpPr>
                <p:nvPr/>
              </p:nvSpPr>
              <p:spPr bwMode="auto">
                <a:xfrm>
                  <a:off x="2982" y="3498"/>
                  <a:ext cx="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9" name="Freeform 210"/>
                <p:cNvSpPr>
                  <a:spLocks/>
                </p:cNvSpPr>
                <p:nvPr/>
              </p:nvSpPr>
              <p:spPr bwMode="auto">
                <a:xfrm>
                  <a:off x="2912" y="2953"/>
                  <a:ext cx="133" cy="545"/>
                </a:xfrm>
                <a:custGeom>
                  <a:avLst/>
                  <a:gdLst>
                    <a:gd name="T0" fmla="*/ 0 w 247"/>
                    <a:gd name="T1" fmla="*/ 7 h 1312"/>
                    <a:gd name="T2" fmla="*/ 0 w 247"/>
                    <a:gd name="T3" fmla="*/ 0 h 1312"/>
                    <a:gd name="T4" fmla="*/ 6 w 247"/>
                    <a:gd name="T5" fmla="*/ 0 h 1312"/>
                    <a:gd name="T6" fmla="*/ 6 w 247"/>
                    <a:gd name="T7" fmla="*/ 7 h 1312"/>
                    <a:gd name="T8" fmla="*/ 0 w 247"/>
                    <a:gd name="T9" fmla="*/ 7 h 13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7"/>
                    <a:gd name="T16" fmla="*/ 0 h 1312"/>
                    <a:gd name="T17" fmla="*/ 247 w 247"/>
                    <a:gd name="T18" fmla="*/ 1312 h 13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7" h="1312">
                      <a:moveTo>
                        <a:pt x="0" y="1311"/>
                      </a:moveTo>
                      <a:lnTo>
                        <a:pt x="0" y="0"/>
                      </a:lnTo>
                      <a:lnTo>
                        <a:pt x="246" y="0"/>
                      </a:lnTo>
                      <a:lnTo>
                        <a:pt x="246" y="1311"/>
                      </a:lnTo>
                      <a:lnTo>
                        <a:pt x="0" y="1311"/>
                      </a:lnTo>
                    </a:path>
                  </a:pathLst>
                </a:custGeom>
                <a:gradFill rotWithShape="1">
                  <a:gsLst>
                    <a:gs pos="0">
                      <a:srgbClr val="333399"/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170" name="Freeform 211"/>
                <p:cNvSpPr>
                  <a:spLocks/>
                </p:cNvSpPr>
                <p:nvPr/>
              </p:nvSpPr>
              <p:spPr bwMode="auto">
                <a:xfrm>
                  <a:off x="2915" y="2953"/>
                  <a:ext cx="134" cy="545"/>
                </a:xfrm>
                <a:custGeom>
                  <a:avLst/>
                  <a:gdLst>
                    <a:gd name="T0" fmla="*/ 6 w 247"/>
                    <a:gd name="T1" fmla="*/ 7 h 1312"/>
                    <a:gd name="T2" fmla="*/ 6 w 247"/>
                    <a:gd name="T3" fmla="*/ 0 h 1312"/>
                    <a:gd name="T4" fmla="*/ 0 w 247"/>
                    <a:gd name="T5" fmla="*/ 0 h 1312"/>
                    <a:gd name="T6" fmla="*/ 0 w 247"/>
                    <a:gd name="T7" fmla="*/ 7 h 13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7"/>
                    <a:gd name="T13" fmla="*/ 0 h 1312"/>
                    <a:gd name="T14" fmla="*/ 247 w 247"/>
                    <a:gd name="T15" fmla="*/ 1312 h 13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7" h="1312">
                      <a:moveTo>
                        <a:pt x="246" y="1311"/>
                      </a:moveTo>
                      <a:lnTo>
                        <a:pt x="246" y="0"/>
                      </a:lnTo>
                      <a:lnTo>
                        <a:pt x="0" y="0"/>
                      </a:lnTo>
                      <a:lnTo>
                        <a:pt x="0" y="131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171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2982" y="2928"/>
                  <a:ext cx="0" cy="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2" name="Line 213"/>
                <p:cNvSpPr>
                  <a:spLocks noChangeShapeType="1"/>
                </p:cNvSpPr>
                <p:nvPr/>
              </p:nvSpPr>
              <p:spPr bwMode="auto">
                <a:xfrm>
                  <a:off x="2966" y="2928"/>
                  <a:ext cx="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" name="Group 214"/>
                <p:cNvGrpSpPr>
                  <a:grpSpLocks/>
                </p:cNvGrpSpPr>
                <p:nvPr/>
              </p:nvGrpSpPr>
              <p:grpSpPr bwMode="auto">
                <a:xfrm>
                  <a:off x="3101" y="3170"/>
                  <a:ext cx="134" cy="328"/>
                  <a:chOff x="3137" y="3170"/>
                  <a:chExt cx="134" cy="328"/>
                </a:xfrm>
              </p:grpSpPr>
              <p:sp>
                <p:nvSpPr>
                  <p:cNvPr id="5174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3204" y="3498"/>
                    <a:ext cx="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5" name="Freeform 216"/>
                  <p:cNvSpPr>
                    <a:spLocks/>
                  </p:cNvSpPr>
                  <p:nvPr/>
                </p:nvSpPr>
                <p:spPr bwMode="auto">
                  <a:xfrm>
                    <a:off x="3137" y="3219"/>
                    <a:ext cx="134" cy="279"/>
                  </a:xfrm>
                  <a:custGeom>
                    <a:avLst/>
                    <a:gdLst>
                      <a:gd name="T0" fmla="*/ 0 w 247"/>
                      <a:gd name="T1" fmla="*/ 3 h 671"/>
                      <a:gd name="T2" fmla="*/ 0 w 247"/>
                      <a:gd name="T3" fmla="*/ 0 h 671"/>
                      <a:gd name="T4" fmla="*/ 6 w 247"/>
                      <a:gd name="T5" fmla="*/ 0 h 671"/>
                      <a:gd name="T6" fmla="*/ 6 w 247"/>
                      <a:gd name="T7" fmla="*/ 3 h 671"/>
                      <a:gd name="T8" fmla="*/ 0 w 247"/>
                      <a:gd name="T9" fmla="*/ 3 h 6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671"/>
                      <a:gd name="T17" fmla="*/ 247 w 247"/>
                      <a:gd name="T18" fmla="*/ 671 h 6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671">
                        <a:moveTo>
                          <a:pt x="0" y="670"/>
                        </a:moveTo>
                        <a:lnTo>
                          <a:pt x="0" y="0"/>
                        </a:lnTo>
                        <a:lnTo>
                          <a:pt x="246" y="0"/>
                        </a:lnTo>
                        <a:lnTo>
                          <a:pt x="246" y="670"/>
                        </a:lnTo>
                        <a:lnTo>
                          <a:pt x="0" y="670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/>
                  </a:p>
                </p:txBody>
              </p:sp>
              <p:sp>
                <p:nvSpPr>
                  <p:cNvPr id="5176" name="Freeform 217"/>
                  <p:cNvSpPr>
                    <a:spLocks/>
                  </p:cNvSpPr>
                  <p:nvPr/>
                </p:nvSpPr>
                <p:spPr bwMode="auto">
                  <a:xfrm>
                    <a:off x="3137" y="3219"/>
                    <a:ext cx="134" cy="279"/>
                  </a:xfrm>
                  <a:custGeom>
                    <a:avLst/>
                    <a:gdLst>
                      <a:gd name="T0" fmla="*/ 6 w 247"/>
                      <a:gd name="T1" fmla="*/ 3 h 671"/>
                      <a:gd name="T2" fmla="*/ 6 w 247"/>
                      <a:gd name="T3" fmla="*/ 0 h 671"/>
                      <a:gd name="T4" fmla="*/ 0 w 247"/>
                      <a:gd name="T5" fmla="*/ 0 h 671"/>
                      <a:gd name="T6" fmla="*/ 0 w 247"/>
                      <a:gd name="T7" fmla="*/ 3 h 6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7"/>
                      <a:gd name="T13" fmla="*/ 0 h 671"/>
                      <a:gd name="T14" fmla="*/ 247 w 247"/>
                      <a:gd name="T15" fmla="*/ 671 h 6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7" h="671">
                        <a:moveTo>
                          <a:pt x="246" y="670"/>
                        </a:moveTo>
                        <a:lnTo>
                          <a:pt x="246" y="0"/>
                        </a:lnTo>
                        <a:lnTo>
                          <a:pt x="0" y="0"/>
                        </a:lnTo>
                        <a:lnTo>
                          <a:pt x="0" y="67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b="1"/>
                  </a:p>
                </p:txBody>
              </p:sp>
              <p:sp>
                <p:nvSpPr>
                  <p:cNvPr id="5177" name="Line 2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4" y="3170"/>
                    <a:ext cx="0" cy="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8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188" y="3170"/>
                    <a:ext cx="3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66" name="Rectangle 220"/>
              <p:cNvSpPr>
                <a:spLocks noChangeArrowheads="1"/>
              </p:cNvSpPr>
              <p:nvPr/>
            </p:nvSpPr>
            <p:spPr bwMode="auto">
              <a:xfrm>
                <a:off x="2896" y="3538"/>
                <a:ext cx="284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800" b="1" i="1"/>
                  <a:t>Male</a:t>
                </a:r>
              </a:p>
            </p:txBody>
          </p:sp>
          <p:sp>
            <p:nvSpPr>
              <p:cNvPr id="5167" name="Line 221"/>
              <p:cNvSpPr>
                <a:spLocks noChangeShapeType="1"/>
              </p:cNvSpPr>
              <p:nvPr/>
            </p:nvSpPr>
            <p:spPr bwMode="auto">
              <a:xfrm flipV="1">
                <a:off x="2879" y="3544"/>
                <a:ext cx="32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58" name="Line 222"/>
          <p:cNvSpPr>
            <a:spLocks noChangeShapeType="1"/>
          </p:cNvSpPr>
          <p:nvPr/>
        </p:nvSpPr>
        <p:spPr bwMode="auto">
          <a:xfrm>
            <a:off x="1787525" y="3125788"/>
            <a:ext cx="225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223"/>
          <p:cNvSpPr>
            <a:spLocks noChangeShapeType="1"/>
          </p:cNvSpPr>
          <p:nvPr/>
        </p:nvSpPr>
        <p:spPr bwMode="auto">
          <a:xfrm>
            <a:off x="1763713" y="1925638"/>
            <a:ext cx="23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60" name="Text Box 224"/>
          <p:cNvSpPr txBox="1">
            <a:spLocks noChangeArrowheads="1"/>
          </p:cNvSpPr>
          <p:nvPr/>
        </p:nvSpPr>
        <p:spPr bwMode="auto">
          <a:xfrm>
            <a:off x="1620838" y="1633538"/>
            <a:ext cx="2306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rial Rounded MT Bold" pitchFamily="34" charset="0"/>
              </a:rPr>
              <a:t>Cardiac Index During Hemorrhage</a:t>
            </a:r>
          </a:p>
        </p:txBody>
      </p:sp>
      <p:sp>
        <p:nvSpPr>
          <p:cNvPr id="5161" name="Line 225"/>
          <p:cNvSpPr>
            <a:spLocks noChangeShapeType="1"/>
          </p:cNvSpPr>
          <p:nvPr/>
        </p:nvSpPr>
        <p:spPr bwMode="auto">
          <a:xfrm>
            <a:off x="1219200" y="1643063"/>
            <a:ext cx="2895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Text Box 226"/>
          <p:cNvSpPr txBox="1">
            <a:spLocks noChangeArrowheads="1"/>
          </p:cNvSpPr>
          <p:nvPr/>
        </p:nvSpPr>
        <p:spPr bwMode="auto">
          <a:xfrm>
            <a:off x="3124200" y="6577013"/>
            <a:ext cx="2819400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i="1"/>
              <a:t>FOR OFFICIAL USE ONLY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thrombus</a:t>
            </a:r>
          </a:p>
          <a:p>
            <a:pPr lvl="1"/>
            <a:r>
              <a:rPr lang="en-US" dirty="0" smtClean="0"/>
              <a:t>Factor </a:t>
            </a:r>
            <a:r>
              <a:rPr lang="en-US" dirty="0" err="1" smtClean="0"/>
              <a:t>VIIa</a:t>
            </a:r>
            <a:r>
              <a:rPr lang="en-US" dirty="0" smtClean="0"/>
              <a:t>, cofactors</a:t>
            </a:r>
          </a:p>
          <a:p>
            <a:r>
              <a:rPr lang="en-US" dirty="0" smtClean="0"/>
              <a:t>Prime coagulation cascade</a:t>
            </a:r>
          </a:p>
          <a:p>
            <a:pPr lvl="1"/>
            <a:r>
              <a:rPr lang="en-US" dirty="0" smtClean="0"/>
              <a:t>thrombin, plasma</a:t>
            </a:r>
          </a:p>
          <a:p>
            <a:r>
              <a:rPr lang="en-US" dirty="0" smtClean="0"/>
              <a:t>Aggressive resuscitation</a:t>
            </a:r>
          </a:p>
          <a:p>
            <a:pPr lvl="1"/>
            <a:r>
              <a:rPr lang="en-US" dirty="0" smtClean="0"/>
              <a:t>Blood, HBOC </a:t>
            </a:r>
          </a:p>
          <a:p>
            <a:r>
              <a:rPr lang="en-US" dirty="0" smtClean="0"/>
              <a:t>Extend survival</a:t>
            </a:r>
          </a:p>
          <a:p>
            <a:pPr lvl="1"/>
            <a:r>
              <a:rPr lang="en-US" smtClean="0"/>
              <a:t>hormonal </a:t>
            </a:r>
            <a:r>
              <a:rPr lang="en-US" dirty="0" smtClean="0"/>
              <a:t>therapy</a:t>
            </a:r>
            <a:r>
              <a:rPr lang="en-US" smtClean="0"/>
              <a:t>, H2S</a:t>
            </a:r>
          </a:p>
          <a:p>
            <a:pPr lvl="1"/>
            <a:r>
              <a:rPr lang="en-US" dirty="0" smtClean="0"/>
              <a:t> future/further  research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Development of gas anesthesia</a:t>
            </a:r>
          </a:p>
          <a:p>
            <a:endParaRPr lang="en-US" dirty="0" smtClean="0"/>
          </a:p>
          <a:p>
            <a:r>
              <a:rPr lang="en-US" dirty="0" smtClean="0"/>
              <a:t>Plasma available</a:t>
            </a:r>
          </a:p>
          <a:p>
            <a:endParaRPr lang="en-US" dirty="0" smtClean="0"/>
          </a:p>
          <a:p>
            <a:r>
              <a:rPr lang="en-US" dirty="0" smtClean="0"/>
              <a:t>Whole Blood transfusions </a:t>
            </a:r>
          </a:p>
          <a:p>
            <a:endParaRPr lang="en-US" dirty="0" smtClean="0"/>
          </a:p>
          <a:p>
            <a:r>
              <a:rPr lang="en-US" dirty="0" smtClean="0"/>
              <a:t>Antibiotics</a:t>
            </a:r>
          </a:p>
          <a:p>
            <a:endParaRPr lang="en-US" dirty="0" smtClean="0"/>
          </a:p>
          <a:p>
            <a:r>
              <a:rPr lang="en-US" dirty="0" smtClean="0"/>
              <a:t>Definitive repair norm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WWII 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1" y="2082862"/>
            <a:ext cx="2514600" cy="366559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Rapid evacuation</a:t>
            </a:r>
          </a:p>
          <a:p>
            <a:endParaRPr lang="en-US" dirty="0" smtClean="0"/>
          </a:p>
          <a:p>
            <a:r>
              <a:rPr lang="en-US" dirty="0" smtClean="0"/>
              <a:t>Widespread use of ventilators</a:t>
            </a:r>
          </a:p>
          <a:p>
            <a:endParaRPr lang="en-US" dirty="0" smtClean="0"/>
          </a:p>
          <a:p>
            <a:r>
              <a:rPr lang="en-US" dirty="0" smtClean="0"/>
              <a:t>Crystalloid IV fluids and blood components</a:t>
            </a:r>
          </a:p>
          <a:p>
            <a:endParaRPr lang="en-US" dirty="0" smtClean="0"/>
          </a:p>
          <a:p>
            <a:r>
              <a:rPr lang="en-US" dirty="0" smtClean="0"/>
              <a:t>Definitive repair</a:t>
            </a:r>
          </a:p>
        </p:txBody>
      </p:sp>
      <p:pic>
        <p:nvPicPr>
          <p:cNvPr id="5" name="Content Placeholder 4" descr="NMHM_Vietnam_War_aid_st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057400"/>
            <a:ext cx="3237477" cy="27432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……….the old becomes new….again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Stone, H, et al “Management of major </a:t>
            </a:r>
            <a:r>
              <a:rPr lang="en-US" dirty="0" err="1" smtClean="0"/>
              <a:t>coagulopathy</a:t>
            </a:r>
            <a:r>
              <a:rPr lang="en-US" dirty="0" smtClean="0"/>
              <a:t>  with onset during </a:t>
            </a:r>
            <a:r>
              <a:rPr lang="en-US" dirty="0" err="1" smtClean="0"/>
              <a:t>laparotomy</a:t>
            </a:r>
            <a:r>
              <a:rPr lang="en-US" dirty="0" smtClean="0"/>
              <a:t>” Ann Surgery 1983 </a:t>
            </a:r>
          </a:p>
          <a:p>
            <a:endParaRPr lang="en-US" dirty="0" smtClean="0"/>
          </a:p>
          <a:p>
            <a:r>
              <a:rPr lang="en-US" dirty="0" smtClean="0"/>
              <a:t>Carmona R, et al “The role of packing and planned reopening in severe hepatic trauma” J Trauma 1984</a:t>
            </a:r>
          </a:p>
          <a:p>
            <a:endParaRPr lang="en-US" dirty="0" smtClean="0"/>
          </a:p>
          <a:p>
            <a:r>
              <a:rPr lang="en-US" dirty="0" err="1" smtClean="0"/>
              <a:t>Rotondo</a:t>
            </a:r>
            <a:r>
              <a:rPr lang="en-US" dirty="0" smtClean="0"/>
              <a:t>, MF “ ‘Damage Control: An approach for improved survival in </a:t>
            </a:r>
            <a:r>
              <a:rPr lang="en-US" dirty="0" err="1" smtClean="0"/>
              <a:t>exsanguinating</a:t>
            </a:r>
            <a:r>
              <a:rPr lang="en-US" dirty="0" smtClean="0"/>
              <a:t> penetrating abdominal injury.” J Trauma 1993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Control Surgery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Control hemorrhage</a:t>
            </a:r>
          </a:p>
          <a:p>
            <a:r>
              <a:rPr lang="en-US" dirty="0" smtClean="0"/>
              <a:t>Stop further contamination</a:t>
            </a:r>
          </a:p>
          <a:p>
            <a:r>
              <a:rPr lang="en-US" dirty="0" smtClean="0"/>
              <a:t>Rapid towel clamp closure or open packing </a:t>
            </a:r>
          </a:p>
          <a:p>
            <a:r>
              <a:rPr lang="en-US" dirty="0" smtClean="0"/>
              <a:t>Resuscitation in SICU</a:t>
            </a:r>
          </a:p>
          <a:p>
            <a:r>
              <a:rPr lang="en-US" dirty="0" smtClean="0"/>
              <a:t>Return to OR in 24-48 hours for definitive repair.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Early identification of these patients leads us to……..</a:t>
            </a:r>
          </a:p>
        </p:txBody>
      </p:sp>
      <p:pic>
        <p:nvPicPr>
          <p:cNvPr id="11" name="Content Placeholder 10" descr="Damage control surger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9975" y="3104356"/>
            <a:ext cx="3571875" cy="2667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…….Damage Control Resuscitation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Hemorrhage control</a:t>
            </a:r>
          </a:p>
          <a:p>
            <a:r>
              <a:rPr lang="en-US" dirty="0" smtClean="0"/>
              <a:t>Prevent hypothermia</a:t>
            </a:r>
          </a:p>
          <a:p>
            <a:r>
              <a:rPr lang="en-US" dirty="0" smtClean="0"/>
              <a:t>Correct </a:t>
            </a:r>
            <a:r>
              <a:rPr lang="en-US" dirty="0" err="1" smtClean="0"/>
              <a:t>coagulopathy</a:t>
            </a:r>
            <a:endParaRPr lang="en-US" dirty="0" smtClean="0"/>
          </a:p>
          <a:p>
            <a:r>
              <a:rPr lang="en-US" dirty="0" smtClean="0"/>
              <a:t>Treat acidosis</a:t>
            </a:r>
          </a:p>
          <a:p>
            <a:r>
              <a:rPr lang="en-US" dirty="0" smtClean="0"/>
              <a:t>Resuscitation</a:t>
            </a:r>
          </a:p>
          <a:p>
            <a:r>
              <a:rPr lang="en-US" dirty="0" smtClean="0"/>
              <a:t>Extend Golden Hour ??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</p:txBody>
      </p:sp>
      <p:pic>
        <p:nvPicPr>
          <p:cNvPr id="6" name="Content Placeholder 5" descr="Lethal triad hum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0935" y="3070116"/>
            <a:ext cx="3193129" cy="213540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1289</TotalTime>
  <Words>1331</Words>
  <Application>Microsoft Office PowerPoint</Application>
  <PresentationFormat>On-screen Show (4:3)</PresentationFormat>
  <Paragraphs>396</Paragraphs>
  <Slides>45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Current Concepts in Hemorrhagic Shock/Damage Control</vt:lpstr>
      <vt:lpstr>Damage Control</vt:lpstr>
      <vt:lpstr>Civil War</vt:lpstr>
      <vt:lpstr>WWI Surgery</vt:lpstr>
      <vt:lpstr>WW II</vt:lpstr>
      <vt:lpstr>Vietnam</vt:lpstr>
      <vt:lpstr>……….the old becomes new….again</vt:lpstr>
      <vt:lpstr>Damage Control Surgery</vt:lpstr>
      <vt:lpstr>…….Damage Control Resuscitation</vt:lpstr>
      <vt:lpstr>Hemorrhage control</vt:lpstr>
      <vt:lpstr>Hypothermia Effects</vt:lpstr>
      <vt:lpstr>Hypothermia</vt:lpstr>
      <vt:lpstr>Cellular metabolism</vt:lpstr>
      <vt:lpstr>Aerobic Metabolism</vt:lpstr>
      <vt:lpstr>Anaerobic metabolism</vt:lpstr>
      <vt:lpstr>Acidosis</vt:lpstr>
      <vt:lpstr>Coagulopathy</vt:lpstr>
      <vt:lpstr>Coagulation </vt:lpstr>
      <vt:lpstr>Coagulation</vt:lpstr>
      <vt:lpstr>Damage Control Resuscitation</vt:lpstr>
      <vt:lpstr>Mattox and Hicks</vt:lpstr>
      <vt:lpstr>Pepe et al</vt:lpstr>
      <vt:lpstr>Current Concepts in Hemorrhagic Shock</vt:lpstr>
      <vt:lpstr>Current Concepts in Hemorrhagic Shock</vt:lpstr>
      <vt:lpstr>Lungs</vt:lpstr>
      <vt:lpstr>Acid-Base Balance - pH</vt:lpstr>
      <vt:lpstr>Resuscitaion Fluids</vt:lpstr>
      <vt:lpstr>Normal Saline</vt:lpstr>
      <vt:lpstr>Hypertonic Saline</vt:lpstr>
      <vt:lpstr>Plasma</vt:lpstr>
      <vt:lpstr>Blood Products</vt:lpstr>
      <vt:lpstr>Fresh Whole Blood</vt:lpstr>
      <vt:lpstr>Damage Control</vt:lpstr>
      <vt:lpstr>Hemorrhage Control (Plug the Hole)</vt:lpstr>
      <vt:lpstr>Factor VIIa</vt:lpstr>
      <vt:lpstr>Factor VIIa</vt:lpstr>
      <vt:lpstr>“Low dose” rFactor VIIa</vt:lpstr>
      <vt:lpstr>Early Factor VIIa use in combat trauma</vt:lpstr>
      <vt:lpstr>More early Factor VIIa</vt:lpstr>
      <vt:lpstr>Plasma</vt:lpstr>
      <vt:lpstr>Blood Transfusion</vt:lpstr>
      <vt:lpstr>Trauma: Surviving Blood Loss </vt:lpstr>
      <vt:lpstr>Slide 43</vt:lpstr>
      <vt:lpstr>Slide 44</vt:lpstr>
      <vt:lpstr>Summary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Delayed Casualty Resuscitation</dc:title>
  <dc:creator>Greg Risk</dc:creator>
  <cp:lastModifiedBy>Greg Risk</cp:lastModifiedBy>
  <cp:revision>133</cp:revision>
  <dcterms:created xsi:type="dcterms:W3CDTF">2008-11-19T01:53:46Z</dcterms:created>
  <dcterms:modified xsi:type="dcterms:W3CDTF">2011-04-07T17:29:43Z</dcterms:modified>
</cp:coreProperties>
</file>